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aleway"/>
      <p:regular r:id="rId60"/>
      <p:bold r:id="rId61"/>
      <p:italic r:id="rId62"/>
      <p:boldItalic r:id="rId63"/>
    </p:embeddedFont>
    <p:embeddedFont>
      <p:font typeface="Economica"/>
      <p:regular r:id="rId64"/>
      <p:bold r:id="rId65"/>
      <p:italic r:id="rId66"/>
      <p:boldItalic r:id="rId67"/>
    </p:embeddedFont>
    <p:embeddedFont>
      <p:font typeface="Roboto"/>
      <p:regular r:id="rId68"/>
      <p:bold r:id="rId69"/>
      <p:italic r:id="rId70"/>
      <p:boldItalic r:id="rId71"/>
    </p:embeddedFont>
    <p:embeddedFont>
      <p:font typeface="Lobster"/>
      <p:regular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E4AAF6B-3985-4535-8D2D-E8B4B1CFF633}">
  <a:tblStyle styleId="{8E4AAF6B-3985-4535-8D2D-E8B4B1CFF6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regular.fntdata"/><Relationship Id="rId72" Type="http://schemas.openxmlformats.org/officeDocument/2006/relationships/font" Target="fonts/Lobster-regular.fntdata"/><Relationship Id="rId31" Type="http://schemas.openxmlformats.org/officeDocument/2006/relationships/slide" Target="slides/slide25.xml"/><Relationship Id="rId75" Type="http://schemas.openxmlformats.org/officeDocument/2006/relationships/font" Target="fonts/OpenSans-italic.fntdata"/><Relationship Id="rId30" Type="http://schemas.openxmlformats.org/officeDocument/2006/relationships/slide" Target="slides/slide24.xml"/><Relationship Id="rId74" Type="http://schemas.openxmlformats.org/officeDocument/2006/relationships/font" Target="fonts/OpenSans-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OpenSans-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italic.fntdata"/><Relationship Id="rId61" Type="http://schemas.openxmlformats.org/officeDocument/2006/relationships/font" Target="fonts/Raleway-bold.fntdata"/><Relationship Id="rId20" Type="http://schemas.openxmlformats.org/officeDocument/2006/relationships/slide" Target="slides/slide14.xml"/><Relationship Id="rId64" Type="http://schemas.openxmlformats.org/officeDocument/2006/relationships/font" Target="fonts/Economica-regular.fntdata"/><Relationship Id="rId63" Type="http://schemas.openxmlformats.org/officeDocument/2006/relationships/font" Target="fonts/Raleway-boldItalic.fntdata"/><Relationship Id="rId22" Type="http://schemas.openxmlformats.org/officeDocument/2006/relationships/slide" Target="slides/slide16.xml"/><Relationship Id="rId66" Type="http://schemas.openxmlformats.org/officeDocument/2006/relationships/font" Target="fonts/Economica-italic.fntdata"/><Relationship Id="rId21" Type="http://schemas.openxmlformats.org/officeDocument/2006/relationships/slide" Target="slides/slide15.xml"/><Relationship Id="rId65" Type="http://schemas.openxmlformats.org/officeDocument/2006/relationships/font" Target="fonts/Economica-bold.fntdata"/><Relationship Id="rId24" Type="http://schemas.openxmlformats.org/officeDocument/2006/relationships/slide" Target="slides/slide18.xml"/><Relationship Id="rId68" Type="http://schemas.openxmlformats.org/officeDocument/2006/relationships/font" Target="fonts/Roboto-regular.fntdata"/><Relationship Id="rId23" Type="http://schemas.openxmlformats.org/officeDocument/2006/relationships/slide" Target="slides/slide17.xml"/><Relationship Id="rId67" Type="http://schemas.openxmlformats.org/officeDocument/2006/relationships/font" Target="fonts/Economica-boldItalic.fntdata"/><Relationship Id="rId60" Type="http://schemas.openxmlformats.org/officeDocument/2006/relationships/font" Target="fonts/Raleway-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bd0d06932_1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bd0d06932_1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bd0d06932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bd0d06932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bd0d06932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bd0d06932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bd0d069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bd0d069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bd0d06932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bd0d06932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bd0d06932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bd0d06932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bd0d06932_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bd0d06932_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bd0d06932_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bd0d06932_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bd0d06932_8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bd0d06932_8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bdf7b7e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bdf7b7e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bcf892d5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bcf892d5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bd0d06932_1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bd0d06932_1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bd0d06932_1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bd0d06932_1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bd0d06932_8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bd0d06932_8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bcf892d50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bcf892d50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bd0d06932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bd0d06932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bd0d06932_1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bd0d06932_1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bd0d06932_1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bd0d06932_1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bd0d06932_1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bd0d06932_1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bd0d06932_1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bd0d06932_1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bd0d0693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bd0d0693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bcf892d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bcf892d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bd0d06932_1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bd0d06932_1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8bd0d06932_1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bd0d06932_1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bd0d0693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bd0d0693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bd0d0693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bd0d0693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bd0d06932_1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bd0d06932_1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8bd0d0693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bd0d0693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bd0d0693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bd0d0693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bd0d06932_1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bd0d06932_1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bd0d06932_19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bd0d06932_19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bd0d06932_19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bd0d06932_19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85d6ebd8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85d6ebd8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bd0d06932_19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bd0d06932_19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bd0d06932_1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bd0d06932_1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8bd0d06932_2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bd0d06932_2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8bd0d06932_2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bd0d06932_2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8bd0d06932_1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bd0d06932_1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8bd0d06932_1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bd0d06932_1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bd0d06932_2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bd0d06932_2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bd0d06932_1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bd0d06932_1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8bd0d06932_2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bd0d06932_2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bd0d06932_2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bd0d06932_2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bcf892d50_0_6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bcf892d50_0_6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bd0d06932_18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bd0d06932_18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8bd0d069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bd0d069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8bd0d06932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bd0d06932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8bd0d06932_19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bd0d06932_19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bd0d069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bd0d069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bcf892d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bcf892d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bcf892d5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bcf892d5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bd0d06932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bd0d06932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3.gif"/><Relationship Id="rId4" Type="http://schemas.openxmlformats.org/officeDocument/2006/relationships/image" Target="../media/image6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1.gif"/><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6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9.gif"/><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6.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51.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github.com/MesSem/Modeling2020" TargetMode="External"/><Relationship Id="rId4" Type="http://schemas.openxmlformats.org/officeDocument/2006/relationships/image" Target="../media/image48.jpg"/><Relationship Id="rId5" Type="http://schemas.openxmlformats.org/officeDocument/2006/relationships/hyperlink" Target="https://www.youtube.com/watch?v=8XvJZezRJb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3156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sz="3000">
                <a:latin typeface="Lobster"/>
                <a:ea typeface="Lobster"/>
                <a:cs typeface="Lobster"/>
                <a:sym typeface="Lobster"/>
              </a:rPr>
              <a:t>Group 27</a:t>
            </a:r>
            <a:r>
              <a:rPr lang="it" sz="3000">
                <a:latin typeface="Lobster"/>
                <a:ea typeface="Lobster"/>
                <a:cs typeface="Lobster"/>
                <a:sym typeface="Lobster"/>
              </a:rPr>
              <a:t> </a:t>
            </a:r>
            <a:endParaRPr sz="3000">
              <a:latin typeface="Lobster"/>
              <a:ea typeface="Lobster"/>
              <a:cs typeface="Lobster"/>
              <a:sym typeface="Lobster"/>
            </a:endParaRPr>
          </a:p>
          <a:p>
            <a:pPr indent="0" lvl="0" marL="0" rtl="0" algn="ctr">
              <a:spcBef>
                <a:spcPts val="0"/>
              </a:spcBef>
              <a:spcAft>
                <a:spcPts val="0"/>
              </a:spcAft>
              <a:buNone/>
            </a:pPr>
            <a:r>
              <a:rPr lang="it" sz="3000">
                <a:latin typeface="Lobster"/>
                <a:ea typeface="Lobster"/>
                <a:cs typeface="Lobster"/>
                <a:sym typeface="Lobster"/>
              </a:rPr>
              <a:t>P</a:t>
            </a:r>
            <a:r>
              <a:rPr lang="it" sz="3000">
                <a:latin typeface="Lobster"/>
                <a:ea typeface="Lobster"/>
                <a:cs typeface="Lobster"/>
                <a:sym typeface="Lobster"/>
              </a:rPr>
              <a:t>roject presentation: WINX</a:t>
            </a:r>
            <a:endParaRPr sz="3000">
              <a:latin typeface="Lobster"/>
              <a:ea typeface="Lobster"/>
              <a:cs typeface="Lobster"/>
              <a:sym typeface="Lobster"/>
            </a:endParaRPr>
          </a:p>
        </p:txBody>
      </p:sp>
      <p:sp>
        <p:nvSpPr>
          <p:cNvPr id="63" name="Google Shape;63;p13"/>
          <p:cNvSpPr txBox="1"/>
          <p:nvPr>
            <p:ph idx="1" type="subTitle"/>
          </p:nvPr>
        </p:nvSpPr>
        <p:spPr>
          <a:xfrm>
            <a:off x="3044700" y="2852847"/>
            <a:ext cx="3054600" cy="11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Boffo </a:t>
            </a:r>
            <a:r>
              <a:rPr lang="it"/>
              <a:t>Marco,</a:t>
            </a:r>
            <a:endParaRPr/>
          </a:p>
          <a:p>
            <a:pPr indent="0" lvl="0" marL="0" rtl="0" algn="ctr">
              <a:spcBef>
                <a:spcPts val="0"/>
              </a:spcBef>
              <a:spcAft>
                <a:spcPts val="0"/>
              </a:spcAft>
              <a:buNone/>
            </a:pPr>
            <a:r>
              <a:rPr lang="it"/>
              <a:t>Brusadin </a:t>
            </a:r>
            <a:r>
              <a:rPr lang="it"/>
              <a:t>Giulia,</a:t>
            </a:r>
            <a:endParaRPr/>
          </a:p>
          <a:p>
            <a:pPr indent="0" lvl="0" marL="0" rtl="0" algn="ctr">
              <a:spcBef>
                <a:spcPts val="0"/>
              </a:spcBef>
              <a:spcAft>
                <a:spcPts val="0"/>
              </a:spcAft>
              <a:buNone/>
            </a:pPr>
            <a:r>
              <a:rPr lang="it"/>
              <a:t>Camporese </a:t>
            </a:r>
            <a:r>
              <a:rPr lang="it"/>
              <a:t>Maria</a:t>
            </a:r>
            <a:r>
              <a:rPr lang="it"/>
              <a:t>,</a:t>
            </a:r>
            <a:endParaRPr/>
          </a:p>
          <a:p>
            <a:pPr indent="0" lvl="0" marL="0" rtl="0" algn="ctr">
              <a:spcBef>
                <a:spcPts val="0"/>
              </a:spcBef>
              <a:spcAft>
                <a:spcPts val="0"/>
              </a:spcAft>
              <a:buNone/>
            </a:pPr>
            <a:r>
              <a:rPr lang="it"/>
              <a:t>Morettini </a:t>
            </a:r>
            <a:r>
              <a:rPr lang="it"/>
              <a:t>Simone</a:t>
            </a:r>
            <a:endParaRPr/>
          </a:p>
        </p:txBody>
      </p:sp>
      <p:sp>
        <p:nvSpPr>
          <p:cNvPr id="64" name="Google Shape;64;p13"/>
          <p:cNvSpPr txBox="1"/>
          <p:nvPr>
            <p:ph idx="1" type="subTitle"/>
          </p:nvPr>
        </p:nvSpPr>
        <p:spPr>
          <a:xfrm>
            <a:off x="0" y="4524950"/>
            <a:ext cx="91440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sz="1400">
                <a:solidFill>
                  <a:srgbClr val="1A1A1A"/>
                </a:solidFill>
                <a:latin typeface="Raleway"/>
                <a:ea typeface="Raleway"/>
                <a:cs typeface="Raleway"/>
                <a:sym typeface="Raleway"/>
              </a:rPr>
              <a:t>Course of Modelling and Simulation of Mechatronic Systems A.Y. 2019/2020</a:t>
            </a:r>
            <a:endParaRPr sz="1400">
              <a:solidFill>
                <a:srgbClr val="1A1A1A"/>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it" sz="1400">
                <a:solidFill>
                  <a:srgbClr val="1A1A1A"/>
                </a:solidFill>
                <a:latin typeface="Raleway"/>
                <a:ea typeface="Raleway"/>
                <a:cs typeface="Raleway"/>
                <a:sym typeface="Raleway"/>
              </a:rPr>
              <a:t>University of Trento</a:t>
            </a:r>
            <a:endParaRPr sz="1400">
              <a:solidFill>
                <a:srgbClr val="1A1A1A"/>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Global Approach</a:t>
            </a:r>
            <a:endParaRPr/>
          </a:p>
        </p:txBody>
      </p:sp>
      <p:sp>
        <p:nvSpPr>
          <p:cNvPr id="120" name="Google Shape;120;p22"/>
          <p:cNvSpPr txBox="1"/>
          <p:nvPr/>
        </p:nvSpPr>
        <p:spPr>
          <a:xfrm>
            <a:off x="311700" y="1338150"/>
            <a:ext cx="3669600" cy="357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600">
                <a:solidFill>
                  <a:schemeClr val="dk1"/>
                </a:solidFill>
                <a:latin typeface="Open Sans"/>
                <a:ea typeface="Open Sans"/>
                <a:cs typeface="Open Sans"/>
                <a:sym typeface="Open Sans"/>
              </a:rPr>
              <a:t>We defined the simplified method, maintaining the proper global formulation.</a:t>
            </a:r>
            <a:endParaRPr sz="16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None/>
            </a:pPr>
            <a:r>
              <a:rPr lang="it" sz="1600">
                <a:solidFill>
                  <a:schemeClr val="dk1"/>
                </a:solidFill>
                <a:latin typeface="Open Sans"/>
                <a:ea typeface="Open Sans"/>
                <a:cs typeface="Open Sans"/>
                <a:sym typeface="Open Sans"/>
              </a:rPr>
              <a:t>We obtain, in the end, 21 variables, of which 17 are dependent. Therefore, we have 17 constraint equations.</a:t>
            </a:r>
            <a:endParaRPr sz="1600">
              <a:solidFill>
                <a:schemeClr val="dk1"/>
              </a:solidFill>
              <a:latin typeface="Open Sans"/>
              <a:ea typeface="Open Sans"/>
              <a:cs typeface="Open Sans"/>
              <a:sym typeface="Open Sans"/>
            </a:endParaRPr>
          </a:p>
          <a:p>
            <a:pPr indent="0" lvl="0" marL="0" rtl="0" algn="l">
              <a:lnSpc>
                <a:spcPct val="115000"/>
              </a:lnSpc>
              <a:spcBef>
                <a:spcPts val="1600"/>
              </a:spcBef>
              <a:spcAft>
                <a:spcPts val="1600"/>
              </a:spcAft>
              <a:buClr>
                <a:schemeClr val="dk1"/>
              </a:buClr>
              <a:buSzPts val="1100"/>
              <a:buFont typeface="Arial"/>
              <a:buNone/>
            </a:pPr>
            <a:r>
              <a:rPr lang="it" sz="1600">
                <a:solidFill>
                  <a:schemeClr val="dk1"/>
                </a:solidFill>
                <a:latin typeface="Open Sans"/>
                <a:ea typeface="Open Sans"/>
                <a:cs typeface="Open Sans"/>
                <a:sym typeface="Open Sans"/>
              </a:rPr>
              <a:t>We then used rehonomous constraints in the kinematic analysis, leaving time as the only independent variable.</a:t>
            </a:r>
            <a:endParaRPr sz="1600">
              <a:solidFill>
                <a:schemeClr val="dk1"/>
              </a:solidFill>
              <a:latin typeface="Open Sans"/>
              <a:ea typeface="Open Sans"/>
              <a:cs typeface="Open Sans"/>
              <a:sym typeface="Open Sans"/>
            </a:endParaRPr>
          </a:p>
        </p:txBody>
      </p:sp>
      <p:pic>
        <p:nvPicPr>
          <p:cNvPr id="121" name="Google Shape;121;p22"/>
          <p:cNvPicPr preferRelativeResize="0"/>
          <p:nvPr/>
        </p:nvPicPr>
        <p:blipFill>
          <a:blip r:embed="rId3">
            <a:alphaModFix/>
          </a:blip>
          <a:stretch>
            <a:fillRect/>
          </a:stretch>
        </p:blipFill>
        <p:spPr>
          <a:xfrm>
            <a:off x="3981300" y="1103463"/>
            <a:ext cx="4857900" cy="34693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600"/>
              <a:t>Workspace</a:t>
            </a:r>
            <a:endParaRPr sz="4600"/>
          </a:p>
        </p:txBody>
      </p:sp>
      <p:sp>
        <p:nvSpPr>
          <p:cNvPr id="127" name="Google Shape;127;p23"/>
          <p:cNvSpPr txBox="1"/>
          <p:nvPr>
            <p:ph idx="4294967295" type="body"/>
          </p:nvPr>
        </p:nvSpPr>
        <p:spPr>
          <a:xfrm>
            <a:off x="188050" y="1027400"/>
            <a:ext cx="8520600" cy="23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The workspace, </a:t>
            </a:r>
            <a:r>
              <a:rPr lang="it" sz="1600"/>
              <a:t>calculated</a:t>
            </a:r>
            <a:r>
              <a:rPr lang="it" sz="1600"/>
              <a:t> as the maximum space </a:t>
            </a:r>
            <a:r>
              <a:rPr lang="it" sz="1600"/>
              <a:t>occupied</a:t>
            </a:r>
            <a:r>
              <a:rPr lang="it" sz="1600"/>
              <a:t> by the traction, is:</a:t>
            </a:r>
            <a:endParaRPr sz="1600"/>
          </a:p>
          <a:p>
            <a:pPr indent="-330200" lvl="0" marL="457200" rtl="0" algn="l">
              <a:spcBef>
                <a:spcPts val="1600"/>
              </a:spcBef>
              <a:spcAft>
                <a:spcPts val="0"/>
              </a:spcAft>
              <a:buSzPts val="1600"/>
              <a:buChar char="●"/>
            </a:pPr>
            <a:r>
              <a:rPr lang="it" sz="1600"/>
              <a:t>along X from -778 cm to 778 cm</a:t>
            </a:r>
            <a:endParaRPr sz="1600"/>
          </a:p>
          <a:p>
            <a:pPr indent="-330200" lvl="0" marL="457200" rtl="0" algn="l">
              <a:spcBef>
                <a:spcPts val="0"/>
              </a:spcBef>
              <a:spcAft>
                <a:spcPts val="0"/>
              </a:spcAft>
              <a:buSzPts val="1600"/>
              <a:buChar char="●"/>
            </a:pPr>
            <a:r>
              <a:rPr lang="it" sz="1600"/>
              <a:t>along Y from -787 cm to 787 cm</a:t>
            </a:r>
            <a:endParaRPr sz="1600"/>
          </a:p>
          <a:p>
            <a:pPr indent="-330200" lvl="0" marL="457200" rtl="0" algn="l">
              <a:spcBef>
                <a:spcPts val="0"/>
              </a:spcBef>
              <a:spcAft>
                <a:spcPts val="0"/>
              </a:spcAft>
              <a:buSzPts val="1600"/>
              <a:buChar char="●"/>
            </a:pPr>
            <a:r>
              <a:rPr lang="it" sz="1600"/>
              <a:t>along Z from ground to 1133</a:t>
            </a:r>
            <a:endParaRPr sz="12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sz="1200"/>
          </a:p>
        </p:txBody>
      </p:sp>
      <p:pic>
        <p:nvPicPr>
          <p:cNvPr id="128" name="Google Shape;128;p23"/>
          <p:cNvPicPr preferRelativeResize="0"/>
          <p:nvPr/>
        </p:nvPicPr>
        <p:blipFill>
          <a:blip r:embed="rId3">
            <a:alphaModFix/>
          </a:blip>
          <a:stretch>
            <a:fillRect/>
          </a:stretch>
        </p:blipFill>
        <p:spPr>
          <a:xfrm>
            <a:off x="5489000" y="1601300"/>
            <a:ext cx="3219650" cy="321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600"/>
              <a:t>Initial position problem</a:t>
            </a:r>
            <a:endParaRPr sz="4600"/>
          </a:p>
        </p:txBody>
      </p:sp>
      <p:sp>
        <p:nvSpPr>
          <p:cNvPr id="134" name="Google Shape;134;p24"/>
          <p:cNvSpPr txBox="1"/>
          <p:nvPr>
            <p:ph idx="1" type="body"/>
          </p:nvPr>
        </p:nvSpPr>
        <p:spPr>
          <a:xfrm>
            <a:off x="311700" y="1225225"/>
            <a:ext cx="4260300" cy="3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600"/>
              <a:t>Recursive</a:t>
            </a:r>
            <a:endParaRPr sz="1600">
              <a:solidFill>
                <a:srgbClr val="000000"/>
              </a:solidFill>
            </a:endParaRPr>
          </a:p>
          <a:p>
            <a:pPr indent="0" lvl="0" marL="0" rtl="0" algn="l">
              <a:spcBef>
                <a:spcPts val="1600"/>
              </a:spcBef>
              <a:spcAft>
                <a:spcPts val="0"/>
              </a:spcAft>
              <a:buNone/>
            </a:pPr>
            <a:r>
              <a:rPr lang="it" sz="1600"/>
              <a:t>The system has proven to be simple enough to use the analytical approach.</a:t>
            </a:r>
            <a:endParaRPr sz="1600">
              <a:solidFill>
                <a:srgbClr val="000000"/>
              </a:solidFill>
            </a:endParaRPr>
          </a:p>
          <a:p>
            <a:pPr indent="0" lvl="0" marL="0" rtl="0" algn="l">
              <a:spcBef>
                <a:spcPts val="0"/>
              </a:spcBef>
              <a:spcAft>
                <a:spcPts val="0"/>
              </a:spcAft>
              <a:buNone/>
            </a:pPr>
            <a:br>
              <a:rPr lang="it" sz="1600">
                <a:solidFill>
                  <a:srgbClr val="000000"/>
                </a:solidFill>
              </a:rPr>
            </a:br>
            <a:r>
              <a:rPr b="1" lang="it" sz="1600"/>
              <a:t>Global</a:t>
            </a:r>
            <a:br>
              <a:rPr b="1" lang="it" sz="1600"/>
            </a:br>
            <a:br>
              <a:rPr b="1" lang="it" sz="1600"/>
            </a:br>
            <a:r>
              <a:rPr lang="it" sz="1600"/>
              <a:t>Due to the complexity and number of the constraints we decided to use the numerical solution.</a:t>
            </a:r>
            <a:endParaRPr sz="1600">
              <a:solidFill>
                <a:srgbClr val="000000"/>
              </a:solidFill>
            </a:endParaRPr>
          </a:p>
          <a:p>
            <a:pPr indent="0" lvl="0" marL="0" rtl="0" algn="l">
              <a:spcBef>
                <a:spcPts val="1600"/>
              </a:spcBef>
              <a:spcAft>
                <a:spcPts val="0"/>
              </a:spcAft>
              <a:buClr>
                <a:schemeClr val="dk1"/>
              </a:buClr>
              <a:buSzPts val="1100"/>
              <a:buFont typeface="Arial"/>
              <a:buNone/>
            </a:pPr>
            <a:r>
              <a:rPr b="1" lang="it" sz="1600">
                <a:solidFill>
                  <a:srgbClr val="000000"/>
                </a:solidFill>
              </a:rPr>
              <a:t>Seat Position at beginning: [m]</a:t>
            </a:r>
            <a:endParaRPr b="1" sz="1600">
              <a:solidFill>
                <a:srgbClr val="000000"/>
              </a:solidFill>
            </a:endParaRPr>
          </a:p>
          <a:p>
            <a:pPr indent="0" lvl="0" marL="0" rtl="0" algn="l">
              <a:spcBef>
                <a:spcPts val="1600"/>
              </a:spcBef>
              <a:spcAft>
                <a:spcPts val="0"/>
              </a:spcAft>
              <a:buNone/>
            </a:pPr>
            <a:r>
              <a:t/>
            </a:r>
            <a:endParaRPr sz="1600">
              <a:solidFill>
                <a:srgbClr val="000000"/>
              </a:solidFill>
            </a:endParaRPr>
          </a:p>
          <a:p>
            <a:pPr indent="0" lvl="0" marL="0" rtl="0" algn="l">
              <a:spcBef>
                <a:spcPts val="1600"/>
              </a:spcBef>
              <a:spcAft>
                <a:spcPts val="1600"/>
              </a:spcAft>
              <a:buNone/>
            </a:pPr>
            <a:r>
              <a:t/>
            </a:r>
            <a:endParaRPr sz="2600"/>
          </a:p>
        </p:txBody>
      </p:sp>
      <p:pic>
        <p:nvPicPr>
          <p:cNvPr id="135" name="Google Shape;135;p24"/>
          <p:cNvPicPr preferRelativeResize="0"/>
          <p:nvPr/>
        </p:nvPicPr>
        <p:blipFill rotWithShape="1">
          <a:blip r:embed="rId3">
            <a:alphaModFix/>
          </a:blip>
          <a:srcRect b="27255" l="13451" r="18060" t="32366"/>
          <a:stretch/>
        </p:blipFill>
        <p:spPr>
          <a:xfrm rot="-60001">
            <a:off x="4939730" y="2808264"/>
            <a:ext cx="3690465" cy="2175722"/>
          </a:xfrm>
          <a:prstGeom prst="rect">
            <a:avLst/>
          </a:prstGeom>
          <a:noFill/>
          <a:ln>
            <a:noFill/>
          </a:ln>
        </p:spPr>
      </p:pic>
      <p:sp>
        <p:nvSpPr>
          <p:cNvPr id="136" name="Google Shape;136;p24"/>
          <p:cNvSpPr txBox="1"/>
          <p:nvPr/>
        </p:nvSpPr>
        <p:spPr>
          <a:xfrm>
            <a:off x="4572000" y="1147225"/>
            <a:ext cx="4511700" cy="19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it" sz="1600">
                <a:solidFill>
                  <a:schemeClr val="dk1"/>
                </a:solidFill>
                <a:latin typeface="Open Sans"/>
                <a:ea typeface="Open Sans"/>
                <a:cs typeface="Open Sans"/>
                <a:sym typeface="Open Sans"/>
              </a:rPr>
              <a:t>Results</a:t>
            </a:r>
            <a:br>
              <a:rPr b="1" lang="it" sz="1600">
                <a:solidFill>
                  <a:schemeClr val="dk1"/>
                </a:solidFill>
                <a:latin typeface="Open Sans"/>
                <a:ea typeface="Open Sans"/>
                <a:cs typeface="Open Sans"/>
                <a:sym typeface="Open Sans"/>
              </a:rPr>
            </a:br>
            <a:br>
              <a:rPr lang="it" sz="1600">
                <a:solidFill>
                  <a:schemeClr val="dk1"/>
                </a:solidFill>
                <a:latin typeface="Open Sans"/>
                <a:ea typeface="Open Sans"/>
                <a:cs typeface="Open Sans"/>
                <a:sym typeface="Open Sans"/>
              </a:rPr>
            </a:br>
            <a:r>
              <a:rPr lang="it">
                <a:solidFill>
                  <a:schemeClr val="dk1"/>
                </a:solidFill>
                <a:latin typeface="Open Sans"/>
                <a:ea typeface="Open Sans"/>
                <a:cs typeface="Open Sans"/>
                <a:sym typeface="Open Sans"/>
              </a:rPr>
              <a:t>s(t) = 0 cm,  θ1(t) = 0 rad,  θ5(t) = 0 rad,  θ6(t) = 0 rad</a:t>
            </a:r>
            <a:endParaRPr>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it">
                <a:solidFill>
                  <a:schemeClr val="dk1"/>
                </a:solidFill>
                <a:latin typeface="Open Sans"/>
                <a:ea typeface="Open Sans"/>
                <a:cs typeface="Open Sans"/>
                <a:sym typeface="Open Sans"/>
              </a:rPr>
              <a:t>θ2(t) = arcsin(0.381) = 0.391 rad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it">
                <a:solidFill>
                  <a:schemeClr val="dk1"/>
                </a:solidFill>
                <a:latin typeface="Open Sans"/>
                <a:ea typeface="Open Sans"/>
                <a:cs typeface="Open Sans"/>
                <a:sym typeface="Open Sans"/>
              </a:rPr>
              <a:t>θ4(t) =arctan(0.00678, 0.999)}= 0.00678 rad</a:t>
            </a:r>
            <a:endParaRPr sz="1200">
              <a:latin typeface="Open Sans"/>
              <a:ea typeface="Open Sans"/>
              <a:cs typeface="Open Sans"/>
              <a:sym typeface="Open Sans"/>
            </a:endParaRPr>
          </a:p>
        </p:txBody>
      </p:sp>
      <p:pic>
        <p:nvPicPr>
          <p:cNvPr id="137" name="Google Shape;137;p24"/>
          <p:cNvPicPr preferRelativeResize="0"/>
          <p:nvPr/>
        </p:nvPicPr>
        <p:blipFill>
          <a:blip r:embed="rId4">
            <a:alphaModFix/>
          </a:blip>
          <a:stretch>
            <a:fillRect/>
          </a:stretch>
        </p:blipFill>
        <p:spPr>
          <a:xfrm>
            <a:off x="3551475" y="3947725"/>
            <a:ext cx="1219200" cy="80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600"/>
              <a:t>Singular Configuration</a:t>
            </a:r>
            <a:endParaRPr sz="4600"/>
          </a:p>
        </p:txBody>
      </p:sp>
      <p:pic>
        <p:nvPicPr>
          <p:cNvPr id="143" name="Google Shape;143;p25"/>
          <p:cNvPicPr preferRelativeResize="0"/>
          <p:nvPr/>
        </p:nvPicPr>
        <p:blipFill>
          <a:blip r:embed="rId3">
            <a:alphaModFix/>
          </a:blip>
          <a:stretch>
            <a:fillRect/>
          </a:stretch>
        </p:blipFill>
        <p:spPr>
          <a:xfrm>
            <a:off x="-55475" y="1147225"/>
            <a:ext cx="3050000" cy="2982400"/>
          </a:xfrm>
          <a:prstGeom prst="rect">
            <a:avLst/>
          </a:prstGeom>
          <a:noFill/>
          <a:ln>
            <a:noFill/>
          </a:ln>
        </p:spPr>
      </p:pic>
      <p:pic>
        <p:nvPicPr>
          <p:cNvPr id="144" name="Google Shape;144;p25"/>
          <p:cNvPicPr preferRelativeResize="0"/>
          <p:nvPr/>
        </p:nvPicPr>
        <p:blipFill rotWithShape="1">
          <a:blip r:embed="rId4">
            <a:alphaModFix/>
          </a:blip>
          <a:srcRect b="0" l="0" r="0" t="1603"/>
          <a:stretch/>
        </p:blipFill>
        <p:spPr>
          <a:xfrm>
            <a:off x="2641300" y="1223924"/>
            <a:ext cx="3100125" cy="3035050"/>
          </a:xfrm>
          <a:prstGeom prst="rect">
            <a:avLst/>
          </a:prstGeom>
          <a:noFill/>
          <a:ln>
            <a:noFill/>
          </a:ln>
        </p:spPr>
      </p:pic>
      <p:pic>
        <p:nvPicPr>
          <p:cNvPr id="145" name="Google Shape;145;p25"/>
          <p:cNvPicPr preferRelativeResize="0"/>
          <p:nvPr/>
        </p:nvPicPr>
        <p:blipFill rotWithShape="1">
          <a:blip r:embed="rId5">
            <a:alphaModFix/>
          </a:blip>
          <a:srcRect b="14330" l="0" r="0" t="11535"/>
          <a:stretch/>
        </p:blipFill>
        <p:spPr>
          <a:xfrm>
            <a:off x="254888" y="4597225"/>
            <a:ext cx="8634225" cy="356625"/>
          </a:xfrm>
          <a:prstGeom prst="rect">
            <a:avLst/>
          </a:prstGeom>
          <a:noFill/>
          <a:ln>
            <a:noFill/>
          </a:ln>
        </p:spPr>
      </p:pic>
      <p:pic>
        <p:nvPicPr>
          <p:cNvPr id="146" name="Google Shape;146;p25"/>
          <p:cNvPicPr preferRelativeResize="0"/>
          <p:nvPr/>
        </p:nvPicPr>
        <p:blipFill>
          <a:blip r:embed="rId6">
            <a:alphaModFix/>
          </a:blip>
          <a:stretch>
            <a:fillRect/>
          </a:stretch>
        </p:blipFill>
        <p:spPr>
          <a:xfrm>
            <a:off x="5570900" y="1223925"/>
            <a:ext cx="3573100" cy="316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3138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600"/>
              <a:t>Profiles Animation</a:t>
            </a:r>
            <a:endParaRPr sz="4600"/>
          </a:p>
        </p:txBody>
      </p:sp>
      <p:sp>
        <p:nvSpPr>
          <p:cNvPr id="152" name="Google Shape;152;p26"/>
          <p:cNvSpPr txBox="1"/>
          <p:nvPr/>
        </p:nvSpPr>
        <p:spPr>
          <a:xfrm>
            <a:off x="1420100" y="3613525"/>
            <a:ext cx="24366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Open Sans"/>
                <a:ea typeface="Open Sans"/>
                <a:cs typeface="Open Sans"/>
                <a:sym typeface="Open Sans"/>
              </a:rPr>
              <a:t>Recursive approach  </a:t>
            </a:r>
            <a:br>
              <a:rPr lang="it">
                <a:latin typeface="Open Sans"/>
                <a:ea typeface="Open Sans"/>
                <a:cs typeface="Open Sans"/>
                <a:sym typeface="Open Sans"/>
              </a:rPr>
            </a:br>
            <a:r>
              <a:rPr lang="it">
                <a:latin typeface="Open Sans"/>
                <a:ea typeface="Open Sans"/>
                <a:cs typeface="Open Sans"/>
                <a:sym typeface="Open Sans"/>
              </a:rPr>
              <a:t>(Analytical of 30 of 180 sec)</a:t>
            </a:r>
            <a:endParaRPr>
              <a:latin typeface="Open Sans"/>
              <a:ea typeface="Open Sans"/>
              <a:cs typeface="Open Sans"/>
              <a:sym typeface="Open Sans"/>
            </a:endParaRPr>
          </a:p>
        </p:txBody>
      </p:sp>
      <p:sp>
        <p:nvSpPr>
          <p:cNvPr id="153" name="Google Shape;153;p26"/>
          <p:cNvSpPr txBox="1"/>
          <p:nvPr/>
        </p:nvSpPr>
        <p:spPr>
          <a:xfrm>
            <a:off x="5107600" y="3613525"/>
            <a:ext cx="26163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Open Sans"/>
                <a:ea typeface="Open Sans"/>
                <a:cs typeface="Open Sans"/>
                <a:sym typeface="Open Sans"/>
              </a:rPr>
              <a:t>G</a:t>
            </a:r>
            <a:r>
              <a:rPr lang="it">
                <a:latin typeface="Open Sans"/>
                <a:ea typeface="Open Sans"/>
                <a:cs typeface="Open Sans"/>
                <a:sym typeface="Open Sans"/>
              </a:rPr>
              <a:t>lobal approach  </a:t>
            </a:r>
            <a:br>
              <a:rPr lang="it">
                <a:latin typeface="Open Sans"/>
                <a:ea typeface="Open Sans"/>
                <a:cs typeface="Open Sans"/>
                <a:sym typeface="Open Sans"/>
              </a:rPr>
            </a:br>
            <a:r>
              <a:rPr lang="it">
                <a:solidFill>
                  <a:schemeClr val="dk1"/>
                </a:solidFill>
                <a:latin typeface="Open Sans"/>
                <a:ea typeface="Open Sans"/>
                <a:cs typeface="Open Sans"/>
                <a:sym typeface="Open Sans"/>
              </a:rPr>
              <a:t>(Numerical of 30 of 180 sec)</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54" name="Google Shape;154;p26"/>
          <p:cNvPicPr preferRelativeResize="0"/>
          <p:nvPr/>
        </p:nvPicPr>
        <p:blipFill>
          <a:blip r:embed="rId3">
            <a:alphaModFix/>
          </a:blip>
          <a:stretch>
            <a:fillRect/>
          </a:stretch>
        </p:blipFill>
        <p:spPr>
          <a:xfrm>
            <a:off x="1585800" y="1243750"/>
            <a:ext cx="2105200" cy="2105200"/>
          </a:xfrm>
          <a:prstGeom prst="rect">
            <a:avLst/>
          </a:prstGeom>
          <a:noFill/>
          <a:ln>
            <a:noFill/>
          </a:ln>
        </p:spPr>
      </p:pic>
      <p:pic>
        <p:nvPicPr>
          <p:cNvPr id="155" name="Google Shape;155;p26"/>
          <p:cNvPicPr preferRelativeResize="0"/>
          <p:nvPr/>
        </p:nvPicPr>
        <p:blipFill>
          <a:blip r:embed="rId4">
            <a:alphaModFix/>
          </a:blip>
          <a:stretch>
            <a:fillRect/>
          </a:stretch>
        </p:blipFill>
        <p:spPr>
          <a:xfrm>
            <a:off x="5363150" y="1243738"/>
            <a:ext cx="2105200" cy="2105200"/>
          </a:xfrm>
          <a:prstGeom prst="rect">
            <a:avLst/>
          </a:prstGeom>
          <a:noFill/>
          <a:ln>
            <a:noFill/>
          </a:ln>
        </p:spPr>
      </p:pic>
      <p:sp>
        <p:nvSpPr>
          <p:cNvPr id="156" name="Google Shape;156;p26"/>
          <p:cNvSpPr txBox="1"/>
          <p:nvPr/>
        </p:nvSpPr>
        <p:spPr>
          <a:xfrm>
            <a:off x="4018025" y="93825"/>
            <a:ext cx="4873800" cy="1271400"/>
          </a:xfrm>
          <a:prstGeom prst="rect">
            <a:avLst/>
          </a:prstGeom>
          <a:noFill/>
          <a:ln>
            <a:noFill/>
          </a:ln>
        </p:spPr>
        <p:txBody>
          <a:bodyPr anchorCtr="0" anchor="ctr" bIns="90000" lIns="91425" spcFirstLastPara="1" rIns="91425" wrap="square" tIns="90000">
            <a:noAutofit/>
          </a:bodyPr>
          <a:lstStyle/>
          <a:p>
            <a:pPr indent="0" lvl="0" marL="0" rtl="0" algn="l">
              <a:lnSpc>
                <a:spcPct val="100000"/>
              </a:lnSpc>
              <a:spcBef>
                <a:spcPts val="0"/>
              </a:spcBef>
              <a:spcAft>
                <a:spcPts val="0"/>
              </a:spcAft>
              <a:buClr>
                <a:schemeClr val="dk1"/>
              </a:buClr>
              <a:buSzPts val="1100"/>
              <a:buFont typeface="Arial"/>
              <a:buNone/>
            </a:pPr>
            <a:r>
              <a:rPr b="1" lang="it" sz="1000">
                <a:solidFill>
                  <a:srgbClr val="980000"/>
                </a:solidFill>
                <a:latin typeface="Courier New"/>
                <a:ea typeface="Courier New"/>
                <a:cs typeface="Courier New"/>
                <a:sym typeface="Courier New"/>
              </a:rPr>
              <a:t>s_profile_time := alpha__s - alpha__s*cos(omega__s*t);     </a:t>
            </a:r>
            <a:br>
              <a:rPr b="1" lang="it" sz="1000">
                <a:solidFill>
                  <a:srgbClr val="980000"/>
                </a:solidFill>
                <a:latin typeface="Courier New"/>
                <a:ea typeface="Courier New"/>
                <a:cs typeface="Courier New"/>
                <a:sym typeface="Courier New"/>
              </a:rPr>
            </a:br>
            <a:r>
              <a:rPr b="1" lang="it" sz="1000">
                <a:solidFill>
                  <a:srgbClr val="980000"/>
                </a:solidFill>
                <a:latin typeface="Courier New"/>
                <a:ea typeface="Courier New"/>
                <a:cs typeface="Courier New"/>
                <a:sym typeface="Courier New"/>
              </a:rPr>
              <a:t>theta1_profile_time := omega__1*t; </a:t>
            </a:r>
            <a:br>
              <a:rPr b="1" lang="it" sz="1000">
                <a:solidFill>
                  <a:srgbClr val="980000"/>
                </a:solidFill>
                <a:latin typeface="Courier New"/>
                <a:ea typeface="Courier New"/>
                <a:cs typeface="Courier New"/>
                <a:sym typeface="Courier New"/>
              </a:rPr>
            </a:br>
            <a:r>
              <a:rPr b="1" lang="it" sz="1000">
                <a:solidFill>
                  <a:srgbClr val="980000"/>
                </a:solidFill>
                <a:latin typeface="Courier New"/>
                <a:ea typeface="Courier New"/>
                <a:cs typeface="Courier New"/>
                <a:sym typeface="Courier New"/>
              </a:rPr>
              <a:t>theta5_profile_time := omega__5*t;</a:t>
            </a:r>
            <a:br>
              <a:rPr b="1" lang="it" sz="1000">
                <a:solidFill>
                  <a:srgbClr val="980000"/>
                </a:solidFill>
                <a:latin typeface="Courier New"/>
                <a:ea typeface="Courier New"/>
                <a:cs typeface="Courier New"/>
                <a:sym typeface="Courier New"/>
              </a:rPr>
            </a:br>
            <a:r>
              <a:rPr b="1" lang="it" sz="1000">
                <a:solidFill>
                  <a:srgbClr val="980000"/>
                </a:solidFill>
                <a:latin typeface="Courier New"/>
                <a:ea typeface="Courier New"/>
                <a:cs typeface="Courier New"/>
                <a:sym typeface="Courier New"/>
              </a:rPr>
              <a:t>theta6_profile_time := alpha__6*sin(omega__6*t);</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285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Position </a:t>
            </a:r>
            <a:r>
              <a:rPr lang="it"/>
              <a:t>analysis of the seat from the ground</a:t>
            </a:r>
            <a:endParaRPr/>
          </a:p>
        </p:txBody>
      </p:sp>
      <p:pic>
        <p:nvPicPr>
          <p:cNvPr id="162" name="Google Shape;162;p27"/>
          <p:cNvPicPr preferRelativeResize="0"/>
          <p:nvPr/>
        </p:nvPicPr>
        <p:blipFill>
          <a:blip r:embed="rId3">
            <a:alphaModFix/>
          </a:blip>
          <a:stretch>
            <a:fillRect/>
          </a:stretch>
        </p:blipFill>
        <p:spPr>
          <a:xfrm>
            <a:off x="328500" y="2201875"/>
            <a:ext cx="4361792" cy="2465900"/>
          </a:xfrm>
          <a:prstGeom prst="rect">
            <a:avLst/>
          </a:prstGeom>
          <a:noFill/>
          <a:ln>
            <a:noFill/>
          </a:ln>
        </p:spPr>
      </p:pic>
      <p:pic>
        <p:nvPicPr>
          <p:cNvPr id="163" name="Google Shape;163;p27"/>
          <p:cNvPicPr preferRelativeResize="0"/>
          <p:nvPr/>
        </p:nvPicPr>
        <p:blipFill>
          <a:blip r:embed="rId4">
            <a:alphaModFix/>
          </a:blip>
          <a:stretch>
            <a:fillRect/>
          </a:stretch>
        </p:blipFill>
        <p:spPr>
          <a:xfrm>
            <a:off x="4842692" y="2266825"/>
            <a:ext cx="4148909" cy="2219443"/>
          </a:xfrm>
          <a:prstGeom prst="rect">
            <a:avLst/>
          </a:prstGeom>
          <a:noFill/>
          <a:ln>
            <a:noFill/>
          </a:ln>
        </p:spPr>
      </p:pic>
      <p:sp>
        <p:nvSpPr>
          <p:cNvPr id="164" name="Google Shape;164;p27"/>
          <p:cNvSpPr txBox="1"/>
          <p:nvPr/>
        </p:nvSpPr>
        <p:spPr>
          <a:xfrm>
            <a:off x="4781075" y="1147225"/>
            <a:ext cx="41955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Open Sans"/>
                <a:ea typeface="Open Sans"/>
                <a:cs typeface="Open Sans"/>
                <a:sym typeface="Open Sans"/>
              </a:rPr>
              <a:t>Global approach</a:t>
            </a:r>
            <a:br>
              <a:rPr lang="it">
                <a:latin typeface="Open Sans"/>
                <a:ea typeface="Open Sans"/>
                <a:cs typeface="Open Sans"/>
                <a:sym typeface="Open Sans"/>
              </a:rPr>
            </a:br>
            <a:r>
              <a:rPr lang="it">
                <a:latin typeface="Open Sans"/>
                <a:ea typeface="Open Sans"/>
                <a:cs typeface="Open Sans"/>
                <a:sym typeface="Open Sans"/>
              </a:rPr>
              <a:t>Numerical</a:t>
            </a:r>
            <a:endParaRPr>
              <a:latin typeface="Open Sans"/>
              <a:ea typeface="Open Sans"/>
              <a:cs typeface="Open Sans"/>
              <a:sym typeface="Open Sans"/>
            </a:endParaRPr>
          </a:p>
        </p:txBody>
      </p:sp>
      <p:sp>
        <p:nvSpPr>
          <p:cNvPr id="165" name="Google Shape;165;p27"/>
          <p:cNvSpPr txBox="1"/>
          <p:nvPr/>
        </p:nvSpPr>
        <p:spPr>
          <a:xfrm>
            <a:off x="531825" y="1147225"/>
            <a:ext cx="41955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Open Sans"/>
                <a:ea typeface="Open Sans"/>
                <a:cs typeface="Open Sans"/>
                <a:sym typeface="Open Sans"/>
              </a:rPr>
              <a:t>Recursive approach</a:t>
            </a:r>
            <a:br>
              <a:rPr lang="it">
                <a:latin typeface="Open Sans"/>
                <a:ea typeface="Open Sans"/>
                <a:cs typeface="Open Sans"/>
                <a:sym typeface="Open Sans"/>
              </a:rPr>
            </a:br>
            <a:r>
              <a:rPr lang="it">
                <a:latin typeface="Open Sans"/>
                <a:ea typeface="Open Sans"/>
                <a:cs typeface="Open Sans"/>
                <a:sym typeface="Open Sans"/>
              </a:rPr>
              <a:t>Analytical</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Velocity </a:t>
            </a:r>
            <a:r>
              <a:rPr lang="it"/>
              <a:t>analysis of the seat</a:t>
            </a:r>
            <a:endParaRPr/>
          </a:p>
        </p:txBody>
      </p:sp>
      <p:sp>
        <p:nvSpPr>
          <p:cNvPr id="171" name="Google Shape;171;p28"/>
          <p:cNvSpPr txBox="1"/>
          <p:nvPr/>
        </p:nvSpPr>
        <p:spPr>
          <a:xfrm>
            <a:off x="4781075" y="1147225"/>
            <a:ext cx="41955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Open Sans"/>
                <a:ea typeface="Open Sans"/>
                <a:cs typeface="Open Sans"/>
                <a:sym typeface="Open Sans"/>
              </a:rPr>
              <a:t>Global approach</a:t>
            </a:r>
            <a:br>
              <a:rPr lang="it">
                <a:latin typeface="Open Sans"/>
                <a:ea typeface="Open Sans"/>
                <a:cs typeface="Open Sans"/>
                <a:sym typeface="Open Sans"/>
              </a:rPr>
            </a:br>
            <a:r>
              <a:rPr lang="it">
                <a:latin typeface="Open Sans"/>
                <a:ea typeface="Open Sans"/>
                <a:cs typeface="Open Sans"/>
                <a:sym typeface="Open Sans"/>
              </a:rPr>
              <a:t>Numerical</a:t>
            </a:r>
            <a:endParaRPr>
              <a:latin typeface="Open Sans"/>
              <a:ea typeface="Open Sans"/>
              <a:cs typeface="Open Sans"/>
              <a:sym typeface="Open Sans"/>
            </a:endParaRPr>
          </a:p>
        </p:txBody>
      </p:sp>
      <p:sp>
        <p:nvSpPr>
          <p:cNvPr id="172" name="Google Shape;172;p28"/>
          <p:cNvSpPr txBox="1"/>
          <p:nvPr/>
        </p:nvSpPr>
        <p:spPr>
          <a:xfrm>
            <a:off x="531825" y="1147225"/>
            <a:ext cx="41955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Open Sans"/>
                <a:ea typeface="Open Sans"/>
                <a:cs typeface="Open Sans"/>
                <a:sym typeface="Open Sans"/>
              </a:rPr>
              <a:t>Recursive approach</a:t>
            </a:r>
            <a:br>
              <a:rPr lang="it">
                <a:latin typeface="Open Sans"/>
                <a:ea typeface="Open Sans"/>
                <a:cs typeface="Open Sans"/>
                <a:sym typeface="Open Sans"/>
              </a:rPr>
            </a:br>
            <a:r>
              <a:rPr lang="it">
                <a:latin typeface="Open Sans"/>
                <a:ea typeface="Open Sans"/>
                <a:cs typeface="Open Sans"/>
                <a:sym typeface="Open Sans"/>
              </a:rPr>
              <a:t>Analytical</a:t>
            </a:r>
            <a:endParaRPr>
              <a:latin typeface="Open Sans"/>
              <a:ea typeface="Open Sans"/>
              <a:cs typeface="Open Sans"/>
              <a:sym typeface="Open Sans"/>
            </a:endParaRPr>
          </a:p>
        </p:txBody>
      </p:sp>
      <p:pic>
        <p:nvPicPr>
          <p:cNvPr id="173" name="Google Shape;173;p28"/>
          <p:cNvPicPr preferRelativeResize="0"/>
          <p:nvPr/>
        </p:nvPicPr>
        <p:blipFill>
          <a:blip r:embed="rId3">
            <a:alphaModFix/>
          </a:blip>
          <a:stretch>
            <a:fillRect/>
          </a:stretch>
        </p:blipFill>
        <p:spPr>
          <a:xfrm>
            <a:off x="152400" y="1629025"/>
            <a:ext cx="4521200" cy="2528807"/>
          </a:xfrm>
          <a:prstGeom prst="rect">
            <a:avLst/>
          </a:prstGeom>
          <a:noFill/>
          <a:ln>
            <a:noFill/>
          </a:ln>
        </p:spPr>
      </p:pic>
      <p:pic>
        <p:nvPicPr>
          <p:cNvPr id="174" name="Google Shape;174;p28"/>
          <p:cNvPicPr preferRelativeResize="0"/>
          <p:nvPr/>
        </p:nvPicPr>
        <p:blipFill>
          <a:blip r:embed="rId4">
            <a:alphaModFix/>
          </a:blip>
          <a:stretch>
            <a:fillRect/>
          </a:stretch>
        </p:blipFill>
        <p:spPr>
          <a:xfrm>
            <a:off x="4826000" y="1629025"/>
            <a:ext cx="4165601" cy="22404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Acceleration </a:t>
            </a:r>
            <a:r>
              <a:rPr lang="it"/>
              <a:t>analysis of the seat</a:t>
            </a:r>
            <a:r>
              <a:rPr b="1" lang="it"/>
              <a:t> </a:t>
            </a:r>
            <a:endParaRPr b="1"/>
          </a:p>
        </p:txBody>
      </p:sp>
      <p:sp>
        <p:nvSpPr>
          <p:cNvPr id="180" name="Google Shape;180;p29"/>
          <p:cNvSpPr txBox="1"/>
          <p:nvPr/>
        </p:nvSpPr>
        <p:spPr>
          <a:xfrm>
            <a:off x="4781075" y="1147225"/>
            <a:ext cx="4195500" cy="54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Open Sans"/>
                <a:ea typeface="Open Sans"/>
                <a:cs typeface="Open Sans"/>
                <a:sym typeface="Open Sans"/>
              </a:rPr>
              <a:t>Global approach</a:t>
            </a:r>
            <a:br>
              <a:rPr lang="it">
                <a:latin typeface="Open Sans"/>
                <a:ea typeface="Open Sans"/>
                <a:cs typeface="Open Sans"/>
                <a:sym typeface="Open Sans"/>
              </a:rPr>
            </a:br>
            <a:r>
              <a:rPr lang="it">
                <a:solidFill>
                  <a:schemeClr val="dk1"/>
                </a:solidFill>
                <a:latin typeface="Open Sans"/>
                <a:ea typeface="Open Sans"/>
                <a:cs typeface="Open Sans"/>
                <a:sym typeface="Open Sans"/>
              </a:rPr>
              <a:t>Numerical</a:t>
            </a:r>
            <a:endParaRPr>
              <a:latin typeface="Open Sans"/>
              <a:ea typeface="Open Sans"/>
              <a:cs typeface="Open Sans"/>
              <a:sym typeface="Open Sans"/>
            </a:endParaRPr>
          </a:p>
        </p:txBody>
      </p:sp>
      <p:sp>
        <p:nvSpPr>
          <p:cNvPr id="181" name="Google Shape;181;p29"/>
          <p:cNvSpPr txBox="1"/>
          <p:nvPr/>
        </p:nvSpPr>
        <p:spPr>
          <a:xfrm>
            <a:off x="376500" y="1147225"/>
            <a:ext cx="41955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Open Sans"/>
                <a:ea typeface="Open Sans"/>
                <a:cs typeface="Open Sans"/>
                <a:sym typeface="Open Sans"/>
              </a:rPr>
              <a:t>Recursive approach</a:t>
            </a:r>
            <a:br>
              <a:rPr lang="it">
                <a:latin typeface="Open Sans"/>
                <a:ea typeface="Open Sans"/>
                <a:cs typeface="Open Sans"/>
                <a:sym typeface="Open Sans"/>
              </a:rPr>
            </a:br>
            <a:r>
              <a:rPr lang="it">
                <a:latin typeface="Open Sans"/>
                <a:ea typeface="Open Sans"/>
                <a:cs typeface="Open Sans"/>
                <a:sym typeface="Open Sans"/>
              </a:rPr>
              <a:t>Analytical</a:t>
            </a:r>
            <a:endParaRPr>
              <a:latin typeface="Open Sans"/>
              <a:ea typeface="Open Sans"/>
              <a:cs typeface="Open Sans"/>
              <a:sym typeface="Open Sans"/>
            </a:endParaRPr>
          </a:p>
        </p:txBody>
      </p:sp>
      <p:pic>
        <p:nvPicPr>
          <p:cNvPr id="182" name="Google Shape;182;p29"/>
          <p:cNvPicPr preferRelativeResize="0"/>
          <p:nvPr/>
        </p:nvPicPr>
        <p:blipFill>
          <a:blip r:embed="rId3">
            <a:alphaModFix/>
          </a:blip>
          <a:stretch>
            <a:fillRect/>
          </a:stretch>
        </p:blipFill>
        <p:spPr>
          <a:xfrm>
            <a:off x="152400" y="2093425"/>
            <a:ext cx="4391925" cy="2422287"/>
          </a:xfrm>
          <a:prstGeom prst="rect">
            <a:avLst/>
          </a:prstGeom>
          <a:noFill/>
          <a:ln>
            <a:noFill/>
          </a:ln>
        </p:spPr>
      </p:pic>
      <p:pic>
        <p:nvPicPr>
          <p:cNvPr id="183" name="Google Shape;183;p29"/>
          <p:cNvPicPr preferRelativeResize="0"/>
          <p:nvPr/>
        </p:nvPicPr>
        <p:blipFill rotWithShape="1">
          <a:blip r:embed="rId4">
            <a:alphaModFix/>
          </a:blip>
          <a:srcRect b="0" l="10849" r="0" t="0"/>
          <a:stretch/>
        </p:blipFill>
        <p:spPr>
          <a:xfrm>
            <a:off x="5162775" y="2093425"/>
            <a:ext cx="3828826" cy="2355650"/>
          </a:xfrm>
          <a:prstGeom prst="rect">
            <a:avLst/>
          </a:prstGeom>
          <a:noFill/>
          <a:ln>
            <a:noFill/>
          </a:ln>
        </p:spPr>
      </p:pic>
      <p:pic>
        <p:nvPicPr>
          <p:cNvPr id="184" name="Google Shape;184;p29"/>
          <p:cNvPicPr preferRelativeResize="0"/>
          <p:nvPr/>
        </p:nvPicPr>
        <p:blipFill rotWithShape="1">
          <a:blip r:embed="rId3">
            <a:alphaModFix/>
          </a:blip>
          <a:srcRect b="49385" l="0" r="87449" t="44071"/>
          <a:stretch/>
        </p:blipFill>
        <p:spPr>
          <a:xfrm>
            <a:off x="4611575" y="3107275"/>
            <a:ext cx="551200" cy="15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Jerks</a:t>
            </a:r>
            <a:r>
              <a:rPr lang="it"/>
              <a:t> analysis of the seat</a:t>
            </a:r>
            <a:r>
              <a:rPr b="1" lang="it"/>
              <a:t> </a:t>
            </a:r>
            <a:endParaRPr b="1"/>
          </a:p>
        </p:txBody>
      </p:sp>
      <p:sp>
        <p:nvSpPr>
          <p:cNvPr id="190" name="Google Shape;190;p30"/>
          <p:cNvSpPr txBox="1"/>
          <p:nvPr/>
        </p:nvSpPr>
        <p:spPr>
          <a:xfrm>
            <a:off x="4781075" y="1147225"/>
            <a:ext cx="4195500" cy="7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a:solidFill>
                  <a:schemeClr val="dk1"/>
                </a:solidFill>
                <a:latin typeface="Open Sans"/>
                <a:ea typeface="Open Sans"/>
                <a:cs typeface="Open Sans"/>
                <a:sym typeface="Open Sans"/>
              </a:rPr>
              <a:t>Global </a:t>
            </a:r>
            <a:r>
              <a:rPr lang="it">
                <a:solidFill>
                  <a:schemeClr val="dk1"/>
                </a:solidFill>
                <a:latin typeface="Open Sans"/>
                <a:ea typeface="Open Sans"/>
                <a:cs typeface="Open Sans"/>
                <a:sym typeface="Open Sans"/>
              </a:rPr>
              <a:t>approach</a:t>
            </a:r>
            <a:br>
              <a:rPr lang="it">
                <a:solidFill>
                  <a:schemeClr val="dk1"/>
                </a:solidFill>
                <a:latin typeface="Open Sans"/>
                <a:ea typeface="Open Sans"/>
                <a:cs typeface="Open Sans"/>
                <a:sym typeface="Open Sans"/>
              </a:rPr>
            </a:br>
            <a:r>
              <a:rPr lang="it">
                <a:solidFill>
                  <a:schemeClr val="dk1"/>
                </a:solidFill>
                <a:latin typeface="Open Sans"/>
                <a:ea typeface="Open Sans"/>
                <a:cs typeface="Open Sans"/>
                <a:sym typeface="Open Sans"/>
              </a:rPr>
              <a:t>(using splines)</a:t>
            </a:r>
            <a:endParaRPr>
              <a:latin typeface="Open Sans"/>
              <a:ea typeface="Open Sans"/>
              <a:cs typeface="Open Sans"/>
              <a:sym typeface="Open Sans"/>
            </a:endParaRPr>
          </a:p>
        </p:txBody>
      </p:sp>
      <p:sp>
        <p:nvSpPr>
          <p:cNvPr id="191" name="Google Shape;191;p30"/>
          <p:cNvSpPr txBox="1"/>
          <p:nvPr/>
        </p:nvSpPr>
        <p:spPr>
          <a:xfrm>
            <a:off x="311700" y="1134925"/>
            <a:ext cx="41955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Open Sans"/>
                <a:ea typeface="Open Sans"/>
                <a:cs typeface="Open Sans"/>
                <a:sym typeface="Open Sans"/>
              </a:rPr>
              <a:t>Recursive approach</a:t>
            </a:r>
            <a:br>
              <a:rPr lang="it">
                <a:latin typeface="Open Sans"/>
                <a:ea typeface="Open Sans"/>
                <a:cs typeface="Open Sans"/>
                <a:sym typeface="Open Sans"/>
              </a:rPr>
            </a:br>
            <a:r>
              <a:rPr lang="it">
                <a:latin typeface="Open Sans"/>
                <a:ea typeface="Open Sans"/>
                <a:cs typeface="Open Sans"/>
                <a:sym typeface="Open Sans"/>
              </a:rPr>
              <a:t>(using splines)</a:t>
            </a:r>
            <a:endParaRPr>
              <a:latin typeface="Open Sans"/>
              <a:ea typeface="Open Sans"/>
              <a:cs typeface="Open Sans"/>
              <a:sym typeface="Open Sans"/>
            </a:endParaRPr>
          </a:p>
        </p:txBody>
      </p:sp>
      <p:pic>
        <p:nvPicPr>
          <p:cNvPr id="192" name="Google Shape;192;p30"/>
          <p:cNvPicPr preferRelativeResize="0"/>
          <p:nvPr/>
        </p:nvPicPr>
        <p:blipFill>
          <a:blip r:embed="rId3">
            <a:alphaModFix/>
          </a:blip>
          <a:stretch>
            <a:fillRect/>
          </a:stretch>
        </p:blipFill>
        <p:spPr>
          <a:xfrm>
            <a:off x="117825" y="2037350"/>
            <a:ext cx="4682450" cy="2452700"/>
          </a:xfrm>
          <a:prstGeom prst="rect">
            <a:avLst/>
          </a:prstGeom>
          <a:noFill/>
          <a:ln>
            <a:noFill/>
          </a:ln>
        </p:spPr>
      </p:pic>
      <p:pic>
        <p:nvPicPr>
          <p:cNvPr id="193" name="Google Shape;193;p30"/>
          <p:cNvPicPr preferRelativeResize="0"/>
          <p:nvPr/>
        </p:nvPicPr>
        <p:blipFill>
          <a:blip r:embed="rId4">
            <a:alphaModFix/>
          </a:blip>
          <a:stretch>
            <a:fillRect/>
          </a:stretch>
        </p:blipFill>
        <p:spPr>
          <a:xfrm>
            <a:off x="4849875" y="2162575"/>
            <a:ext cx="4195500" cy="2046088"/>
          </a:xfrm>
          <a:prstGeom prst="rect">
            <a:avLst/>
          </a:prstGeom>
          <a:noFill/>
          <a:ln>
            <a:noFill/>
          </a:ln>
        </p:spPr>
      </p:pic>
      <p:pic>
        <p:nvPicPr>
          <p:cNvPr id="194" name="Google Shape;194;p30"/>
          <p:cNvPicPr preferRelativeResize="0"/>
          <p:nvPr/>
        </p:nvPicPr>
        <p:blipFill rotWithShape="1">
          <a:blip r:embed="rId3">
            <a:alphaModFix/>
          </a:blip>
          <a:srcRect b="49343" l="0" r="87953" t="43223"/>
          <a:stretch/>
        </p:blipFill>
        <p:spPr>
          <a:xfrm>
            <a:off x="4800275" y="3094475"/>
            <a:ext cx="564050" cy="182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Fitness function</a:t>
            </a:r>
            <a:endParaRPr/>
          </a:p>
        </p:txBody>
      </p:sp>
      <p:sp>
        <p:nvSpPr>
          <p:cNvPr id="200" name="Google Shape;200;p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It mix three different function</a:t>
            </a:r>
            <a:endParaRPr sz="1600"/>
          </a:p>
          <a:p>
            <a:pPr indent="-330200" lvl="0" marL="457200" rtl="0" algn="l">
              <a:spcBef>
                <a:spcPts val="1600"/>
              </a:spcBef>
              <a:spcAft>
                <a:spcPts val="0"/>
              </a:spcAft>
              <a:buSzPts val="1600"/>
              <a:buChar char="●"/>
            </a:pPr>
            <a:r>
              <a:rPr lang="it" sz="1600"/>
              <a:t>Durability: sum of jerks obtained;</a:t>
            </a:r>
            <a:endParaRPr sz="1600"/>
          </a:p>
          <a:p>
            <a:pPr indent="-330200" lvl="0" marL="457200" rtl="0" algn="l">
              <a:spcBef>
                <a:spcPts val="0"/>
              </a:spcBef>
              <a:spcAft>
                <a:spcPts val="0"/>
              </a:spcAft>
              <a:buSzPts val="1600"/>
              <a:buChar char="●"/>
            </a:pPr>
            <a:r>
              <a:rPr lang="it" sz="1600"/>
              <a:t>Safety: seconds where the acceleration of the seat is above the threshold following [Table1] </a:t>
            </a:r>
            <a:endParaRPr sz="1600"/>
          </a:p>
          <a:p>
            <a:pPr indent="-304800" lvl="0" marL="457200" rtl="0" algn="l">
              <a:spcBef>
                <a:spcPts val="0"/>
              </a:spcBef>
              <a:spcAft>
                <a:spcPts val="0"/>
              </a:spcAft>
              <a:buSzPts val="1200"/>
              <a:buChar char="●"/>
            </a:pPr>
            <a:r>
              <a:rPr lang="it" sz="1600"/>
              <a:t>Fun: seconds where the velocity of the seat it’s above 40 km/h</a:t>
            </a:r>
            <a:endParaRPr sz="1600"/>
          </a:p>
          <a:p>
            <a:pPr indent="0" lvl="0" marL="0" rtl="0" algn="l">
              <a:spcBef>
                <a:spcPts val="1600"/>
              </a:spcBef>
              <a:spcAft>
                <a:spcPts val="0"/>
              </a:spcAft>
              <a:buNone/>
            </a:pPr>
            <a:r>
              <a:rPr lang="it" sz="1600"/>
              <a:t>They are all mixed in one weighted sum</a:t>
            </a:r>
            <a:endParaRPr sz="1600"/>
          </a:p>
          <a:p>
            <a:pPr indent="0" lvl="0" marL="0" rtl="0" algn="l">
              <a:spcBef>
                <a:spcPts val="1600"/>
              </a:spcBef>
              <a:spcAft>
                <a:spcPts val="1600"/>
              </a:spcAft>
              <a:buNone/>
            </a:pPr>
            <a:r>
              <a:rPr b="1" lang="it" sz="1400">
                <a:solidFill>
                  <a:srgbClr val="980000"/>
                </a:solidFill>
                <a:latin typeface="Courier New"/>
                <a:ea typeface="Courier New"/>
                <a:cs typeface="Courier New"/>
                <a:sym typeface="Courier New"/>
              </a:rPr>
              <a:t>TotalFitness= -1*sec_vel_x_h+-1.2*sec_vel_x_l+-1.1*sec_vel_z_h+-1*sec_vel_z_l</a:t>
            </a:r>
            <a:br>
              <a:rPr b="1" lang="it" sz="1400">
                <a:solidFill>
                  <a:srgbClr val="980000"/>
                </a:solidFill>
                <a:latin typeface="Courier New"/>
                <a:ea typeface="Courier New"/>
                <a:cs typeface="Courier New"/>
                <a:sym typeface="Courier New"/>
              </a:rPr>
            </a:br>
            <a:r>
              <a:rPr b="1" lang="it" sz="1400">
                <a:solidFill>
                  <a:srgbClr val="980000"/>
                </a:solidFill>
                <a:latin typeface="Courier New"/>
                <a:ea typeface="Courier New"/>
                <a:cs typeface="Courier New"/>
                <a:sym typeface="Courier New"/>
              </a:rPr>
              <a:t>			+1000*sec_not_safety</a:t>
            </a:r>
            <a:br>
              <a:rPr b="1" lang="it" sz="1400">
                <a:solidFill>
                  <a:srgbClr val="980000"/>
                </a:solidFill>
                <a:latin typeface="Courier New"/>
                <a:ea typeface="Courier New"/>
                <a:cs typeface="Courier New"/>
                <a:sym typeface="Courier New"/>
              </a:rPr>
            </a:br>
            <a:r>
              <a:rPr b="1" lang="it" sz="1400">
                <a:solidFill>
                  <a:srgbClr val="980000"/>
                </a:solidFill>
                <a:latin typeface="Courier New"/>
                <a:ea typeface="Courier New"/>
                <a:cs typeface="Courier New"/>
                <a:sym typeface="Courier New"/>
              </a:rPr>
              <a:t>			+0.0001*avg_jerk</a:t>
            </a:r>
            <a:endParaRPr b="1" sz="1400">
              <a:solidFill>
                <a:srgbClr val="980000"/>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4218600" cy="15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Index</a:t>
            </a:r>
            <a:endParaRPr/>
          </a:p>
        </p:txBody>
      </p:sp>
      <p:sp>
        <p:nvSpPr>
          <p:cNvPr id="70" name="Google Shape;70;p14"/>
          <p:cNvSpPr txBox="1"/>
          <p:nvPr>
            <p:ph idx="1" type="body"/>
          </p:nvPr>
        </p:nvSpPr>
        <p:spPr>
          <a:xfrm>
            <a:off x="249875" y="1109375"/>
            <a:ext cx="4211700" cy="352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it" sz="1600"/>
              <a:t>Engineering specifications</a:t>
            </a:r>
            <a:endParaRPr b="1" sz="1600"/>
          </a:p>
          <a:p>
            <a:pPr indent="-330200" lvl="0" marL="457200" rtl="0" algn="l">
              <a:spcBef>
                <a:spcPts val="0"/>
              </a:spcBef>
              <a:spcAft>
                <a:spcPts val="0"/>
              </a:spcAft>
              <a:buSzPts val="1600"/>
              <a:buChar char="●"/>
            </a:pPr>
            <a:r>
              <a:rPr b="1" lang="it" sz="1600"/>
              <a:t>Kinematic analysis</a:t>
            </a:r>
            <a:endParaRPr b="1" sz="1600"/>
          </a:p>
          <a:p>
            <a:pPr indent="-330200" lvl="1" marL="914400" rtl="0" algn="l">
              <a:spcBef>
                <a:spcPts val="0"/>
              </a:spcBef>
              <a:spcAft>
                <a:spcPts val="0"/>
              </a:spcAft>
              <a:buSzPts val="1600"/>
              <a:buChar char="○"/>
            </a:pPr>
            <a:r>
              <a:rPr lang="it" sz="1600"/>
              <a:t>Recursive approach</a:t>
            </a:r>
            <a:endParaRPr sz="1600"/>
          </a:p>
          <a:p>
            <a:pPr indent="-330200" lvl="1" marL="914400" rtl="0" algn="l">
              <a:spcBef>
                <a:spcPts val="0"/>
              </a:spcBef>
              <a:spcAft>
                <a:spcPts val="0"/>
              </a:spcAft>
              <a:buSzPts val="1600"/>
              <a:buChar char="○"/>
            </a:pPr>
            <a:r>
              <a:rPr lang="it" sz="1600"/>
              <a:t>Global approach</a:t>
            </a:r>
            <a:endParaRPr sz="1600"/>
          </a:p>
          <a:p>
            <a:pPr indent="-330200" lvl="0" marL="457200" rtl="0" algn="l">
              <a:spcBef>
                <a:spcPts val="0"/>
              </a:spcBef>
              <a:spcAft>
                <a:spcPts val="0"/>
              </a:spcAft>
              <a:buSzPts val="1600"/>
              <a:buChar char="●"/>
            </a:pPr>
            <a:r>
              <a:rPr b="1" lang="it" sz="1600"/>
              <a:t>Dynamic analysis</a:t>
            </a:r>
            <a:endParaRPr b="1" sz="1600"/>
          </a:p>
          <a:p>
            <a:pPr indent="-330200" lvl="1" marL="914400" rtl="0" algn="l">
              <a:spcBef>
                <a:spcPts val="0"/>
              </a:spcBef>
              <a:spcAft>
                <a:spcPts val="0"/>
              </a:spcAft>
              <a:buSzPts val="1600"/>
              <a:buChar char="○"/>
            </a:pPr>
            <a:r>
              <a:rPr lang="it" sz="1600"/>
              <a:t>Maple</a:t>
            </a:r>
            <a:endParaRPr sz="1600"/>
          </a:p>
          <a:p>
            <a:pPr indent="-330200" lvl="1" marL="914400" rtl="0" algn="l">
              <a:spcBef>
                <a:spcPts val="0"/>
              </a:spcBef>
              <a:spcAft>
                <a:spcPts val="0"/>
              </a:spcAft>
              <a:buSzPts val="1600"/>
              <a:buChar char="○"/>
            </a:pPr>
            <a:r>
              <a:rPr lang="it" sz="1600"/>
              <a:t>MatLab</a:t>
            </a:r>
            <a:endParaRPr sz="1600"/>
          </a:p>
          <a:p>
            <a:pPr indent="-330200" lvl="1" marL="914400" rtl="0" algn="l">
              <a:spcBef>
                <a:spcPts val="0"/>
              </a:spcBef>
              <a:spcAft>
                <a:spcPts val="0"/>
              </a:spcAft>
              <a:buSzPts val="1600"/>
              <a:buChar char="○"/>
            </a:pPr>
            <a:r>
              <a:rPr lang="it" sz="1600"/>
              <a:t>MapleSim</a:t>
            </a:r>
            <a:endParaRPr sz="1600"/>
          </a:p>
          <a:p>
            <a:pPr indent="0" lvl="0" marL="914400" rtl="0" algn="l">
              <a:spcBef>
                <a:spcPts val="1600"/>
              </a:spcBef>
              <a:spcAft>
                <a:spcPts val="1600"/>
              </a:spcAft>
              <a:buNone/>
            </a:pPr>
            <a:r>
              <a:t/>
            </a:r>
            <a:endParaRPr sz="1600"/>
          </a:p>
        </p:txBody>
      </p:sp>
      <p:pic>
        <p:nvPicPr>
          <p:cNvPr id="71" name="Google Shape;71;p14"/>
          <p:cNvPicPr preferRelativeResize="0"/>
          <p:nvPr/>
        </p:nvPicPr>
        <p:blipFill>
          <a:blip r:embed="rId3">
            <a:alphaModFix/>
          </a:blip>
          <a:stretch>
            <a:fillRect/>
          </a:stretch>
        </p:blipFill>
        <p:spPr>
          <a:xfrm>
            <a:off x="3764825" y="1109375"/>
            <a:ext cx="4950310" cy="35271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Montecarlo analysis</a:t>
            </a:r>
            <a:endParaRPr/>
          </a:p>
        </p:txBody>
      </p:sp>
      <p:sp>
        <p:nvSpPr>
          <p:cNvPr id="206" name="Google Shape;206;p32"/>
          <p:cNvSpPr txBox="1"/>
          <p:nvPr>
            <p:ph idx="1" type="body"/>
          </p:nvPr>
        </p:nvSpPr>
        <p:spPr>
          <a:xfrm>
            <a:off x="311700" y="1071375"/>
            <a:ext cx="8520600" cy="39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For each parameter of the motion profiles (rehonomous constraints) </a:t>
            </a:r>
            <a:r>
              <a:rPr lang="it" sz="1600"/>
              <a:t> α</a:t>
            </a:r>
            <a:r>
              <a:rPr baseline="-25000" lang="it" sz="1600"/>
              <a:t>s</a:t>
            </a:r>
            <a:r>
              <a:rPr lang="it" sz="1600"/>
              <a:t>, ω</a:t>
            </a:r>
            <a:r>
              <a:rPr baseline="-25000" lang="it" sz="1600"/>
              <a:t>s</a:t>
            </a:r>
            <a:r>
              <a:rPr lang="it" sz="1600"/>
              <a:t>, ω</a:t>
            </a:r>
            <a:r>
              <a:rPr baseline="-25000" lang="it" sz="1600"/>
              <a:t>1</a:t>
            </a:r>
            <a:r>
              <a:rPr lang="it" sz="1600"/>
              <a:t>, ω</a:t>
            </a:r>
            <a:r>
              <a:rPr baseline="-25000" lang="it" sz="1600"/>
              <a:t>5</a:t>
            </a:r>
            <a:r>
              <a:rPr lang="it" sz="1600"/>
              <a:t>, ω</a:t>
            </a:r>
            <a:r>
              <a:rPr baseline="-25000" lang="it" sz="1600"/>
              <a:t>6</a:t>
            </a:r>
            <a:r>
              <a:rPr lang="it" sz="1600"/>
              <a:t> we gave a reasonable interval in which we operated the Monte Carlo Analysis. Such analysis consists in trying different values, chosen randomically in an interval, to determine which ones influence more a given function.</a:t>
            </a:r>
            <a:endParaRPr sz="1600"/>
          </a:p>
          <a:p>
            <a:pPr indent="0" lvl="0" marL="0" rtl="0" algn="l">
              <a:spcBef>
                <a:spcPts val="1600"/>
              </a:spcBef>
              <a:spcAft>
                <a:spcPts val="0"/>
              </a:spcAft>
              <a:buNone/>
            </a:pPr>
            <a:r>
              <a:rPr lang="it" sz="1600"/>
              <a:t>Standard deviation of the fitness function changing the parameters:</a:t>
            </a:r>
            <a:endParaRPr sz="1600"/>
          </a:p>
          <a:p>
            <a:pPr indent="-330200" lvl="0" marL="457200" rtl="0" algn="l">
              <a:spcBef>
                <a:spcPts val="1600"/>
              </a:spcBef>
              <a:spcAft>
                <a:spcPts val="0"/>
              </a:spcAft>
              <a:buSzPts val="1600"/>
              <a:buChar char="●"/>
            </a:pPr>
            <a:r>
              <a:rPr lang="it" sz="1600"/>
              <a:t>α</a:t>
            </a:r>
            <a:r>
              <a:rPr baseline="-25000" lang="it" sz="1600"/>
              <a:t>s</a:t>
            </a:r>
            <a:r>
              <a:rPr lang="it" sz="1600"/>
              <a:t>= 0.00176044505695813</a:t>
            </a:r>
            <a:endParaRPr sz="1600"/>
          </a:p>
          <a:p>
            <a:pPr indent="-330200" lvl="0" marL="457200" rtl="0" algn="l">
              <a:spcBef>
                <a:spcPts val="0"/>
              </a:spcBef>
              <a:spcAft>
                <a:spcPts val="0"/>
              </a:spcAft>
              <a:buSzPts val="1600"/>
              <a:buChar char="●"/>
            </a:pPr>
            <a:r>
              <a:rPr lang="it" sz="1600"/>
              <a:t>ω</a:t>
            </a:r>
            <a:r>
              <a:rPr baseline="-25000" lang="it" sz="1600"/>
              <a:t>1</a:t>
            </a:r>
            <a:r>
              <a:rPr lang="it" sz="1600"/>
              <a:t>= 0.000977420386241434</a:t>
            </a:r>
            <a:endParaRPr sz="1600"/>
          </a:p>
          <a:p>
            <a:pPr indent="-330200" lvl="0" marL="457200" rtl="0" algn="l">
              <a:spcBef>
                <a:spcPts val="0"/>
              </a:spcBef>
              <a:spcAft>
                <a:spcPts val="0"/>
              </a:spcAft>
              <a:buSzPts val="1600"/>
              <a:buChar char="●"/>
            </a:pPr>
            <a:r>
              <a:rPr lang="it" sz="1600"/>
              <a:t>ω</a:t>
            </a:r>
            <a:r>
              <a:rPr baseline="-25000" lang="it" sz="1600"/>
              <a:t>5</a:t>
            </a:r>
            <a:r>
              <a:rPr lang="it" sz="1600"/>
              <a:t>= 13937.1927683439 </a:t>
            </a:r>
            <a:endParaRPr sz="1600"/>
          </a:p>
          <a:p>
            <a:pPr indent="-330200" lvl="0" marL="457200" rtl="0" algn="l">
              <a:spcBef>
                <a:spcPts val="0"/>
              </a:spcBef>
              <a:spcAft>
                <a:spcPts val="0"/>
              </a:spcAft>
              <a:buSzPts val="1600"/>
              <a:buChar char="●"/>
            </a:pPr>
            <a:r>
              <a:rPr lang="it" sz="1600"/>
              <a:t>ω</a:t>
            </a:r>
            <a:r>
              <a:rPr baseline="-25000" lang="it" sz="1600"/>
              <a:t>6</a:t>
            </a:r>
            <a:r>
              <a:rPr lang="it" sz="1600"/>
              <a:t>= 634.670170016884</a:t>
            </a:r>
            <a:endParaRPr sz="1600"/>
          </a:p>
          <a:p>
            <a:pPr indent="-330200" lvl="0" marL="457200" rtl="0" algn="l">
              <a:spcBef>
                <a:spcPts val="0"/>
              </a:spcBef>
              <a:spcAft>
                <a:spcPts val="0"/>
              </a:spcAft>
              <a:buSzPts val="1600"/>
              <a:buChar char="●"/>
            </a:pPr>
            <a:r>
              <a:rPr lang="it" sz="1600"/>
              <a:t>ω</a:t>
            </a:r>
            <a:r>
              <a:rPr baseline="-25000" lang="it" sz="1600"/>
              <a:t>s</a:t>
            </a:r>
            <a:r>
              <a:rPr lang="it" sz="1600"/>
              <a:t>= 17485.4200887781</a:t>
            </a:r>
            <a:endParaRPr sz="1600"/>
          </a:p>
          <a:p>
            <a:pPr indent="0" lvl="0" marL="0" rtl="0" algn="l">
              <a:spcBef>
                <a:spcPts val="1600"/>
              </a:spcBef>
              <a:spcAft>
                <a:spcPts val="0"/>
              </a:spcAft>
              <a:buNone/>
            </a:pPr>
            <a:r>
              <a:rPr lang="it" sz="1600"/>
              <a:t>ω</a:t>
            </a:r>
            <a:r>
              <a:rPr baseline="-25000" lang="it" sz="1600"/>
              <a:t>s</a:t>
            </a:r>
            <a:r>
              <a:rPr lang="it" sz="1600"/>
              <a:t> is the parameter that influence more the performance indices.</a:t>
            </a:r>
            <a:r>
              <a:rPr baseline="-25000" lang="it" sz="1600"/>
              <a:t>	</a:t>
            </a:r>
            <a:endParaRPr sz="1600"/>
          </a:p>
          <a:p>
            <a:pPr indent="0" lvl="0" marL="0" rtl="0" algn="l">
              <a:spcBef>
                <a:spcPts val="1600"/>
              </a:spcBef>
              <a:spcAft>
                <a:spcPts val="0"/>
              </a:spcAft>
              <a:buNone/>
            </a:pPr>
            <a:r>
              <a:t/>
            </a:r>
            <a:endParaRPr sz="600">
              <a:latin typeface="Roboto"/>
              <a:ea typeface="Roboto"/>
              <a:cs typeface="Roboto"/>
              <a:sym typeface="Roboto"/>
            </a:endParaRPr>
          </a:p>
          <a:p>
            <a:pPr indent="0" lvl="0" marL="0" rtl="0" algn="l">
              <a:spcBef>
                <a:spcPts val="1600"/>
              </a:spcBef>
              <a:spcAft>
                <a:spcPts val="1600"/>
              </a:spcAft>
              <a:buNone/>
            </a:pPr>
            <a:r>
              <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Optimization</a:t>
            </a:r>
            <a:endParaRPr/>
          </a:p>
        </p:txBody>
      </p:sp>
      <p:sp>
        <p:nvSpPr>
          <p:cNvPr id="212" name="Google Shape;212;p33"/>
          <p:cNvSpPr txBox="1"/>
          <p:nvPr>
            <p:ph idx="1" type="body"/>
          </p:nvPr>
        </p:nvSpPr>
        <p:spPr>
          <a:xfrm>
            <a:off x="311700" y="1225225"/>
            <a:ext cx="45102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The parameters are optimized using Differential Evolution, a particular kind of Evolutionary Algorithms.</a:t>
            </a:r>
            <a:br>
              <a:rPr lang="it" sz="1600"/>
            </a:br>
            <a:r>
              <a:rPr lang="it" sz="1600"/>
              <a:t>The objective was to minimize the fitness function.</a:t>
            </a:r>
            <a:endParaRPr sz="1600"/>
          </a:p>
          <a:p>
            <a:pPr indent="0" lvl="0" marL="0" rtl="0" algn="l">
              <a:spcBef>
                <a:spcPts val="1600"/>
              </a:spcBef>
              <a:spcAft>
                <a:spcPts val="1600"/>
              </a:spcAft>
              <a:buNone/>
            </a:pPr>
            <a:r>
              <a:rPr lang="it" sz="1600"/>
              <a:t>Every individual of the population is composed by the parameter of the profil</a:t>
            </a:r>
            <a:r>
              <a:rPr lang="it" sz="1600"/>
              <a:t>es (</a:t>
            </a:r>
            <a:r>
              <a:rPr lang="it" sz="1600"/>
              <a:t>α</a:t>
            </a:r>
            <a:r>
              <a:rPr baseline="-25000" lang="it" sz="1600"/>
              <a:t>s</a:t>
            </a:r>
            <a:r>
              <a:rPr lang="it" sz="1600"/>
              <a:t>, </a:t>
            </a:r>
            <a:r>
              <a:rPr lang="it" sz="1600"/>
              <a:t>ω</a:t>
            </a:r>
            <a:r>
              <a:rPr baseline="-25000" lang="it" sz="1600"/>
              <a:t>s</a:t>
            </a:r>
            <a:r>
              <a:rPr lang="it" sz="1600"/>
              <a:t>, </a:t>
            </a:r>
            <a:r>
              <a:rPr lang="it" sz="1600"/>
              <a:t>ω</a:t>
            </a:r>
            <a:r>
              <a:rPr baseline="-25000" lang="it" sz="1600"/>
              <a:t>1</a:t>
            </a:r>
            <a:r>
              <a:rPr lang="it" sz="1600"/>
              <a:t>,</a:t>
            </a:r>
            <a:r>
              <a:rPr lang="it" sz="1600"/>
              <a:t> ω</a:t>
            </a:r>
            <a:r>
              <a:rPr baseline="-25000" lang="it" sz="1600"/>
              <a:t>5</a:t>
            </a:r>
            <a:r>
              <a:rPr lang="it" sz="1600"/>
              <a:t>, </a:t>
            </a:r>
            <a:r>
              <a:rPr lang="it" sz="1600"/>
              <a:t>ω</a:t>
            </a:r>
            <a:r>
              <a:rPr baseline="-25000" lang="it" sz="1600"/>
              <a:t>6</a:t>
            </a:r>
            <a:r>
              <a:rPr lang="it" sz="1600"/>
              <a:t>).</a:t>
            </a:r>
            <a:endParaRPr sz="1600"/>
          </a:p>
        </p:txBody>
      </p:sp>
      <p:pic>
        <p:nvPicPr>
          <p:cNvPr id="213" name="Google Shape;213;p33"/>
          <p:cNvPicPr preferRelativeResize="0"/>
          <p:nvPr/>
        </p:nvPicPr>
        <p:blipFill>
          <a:blip r:embed="rId3">
            <a:alphaModFix/>
          </a:blip>
          <a:stretch>
            <a:fillRect/>
          </a:stretch>
        </p:blipFill>
        <p:spPr>
          <a:xfrm>
            <a:off x="5307299" y="391163"/>
            <a:ext cx="3426076" cy="4361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600"/>
              <a:t>Confrontation with target values</a:t>
            </a:r>
            <a:endParaRPr sz="4600"/>
          </a:p>
        </p:txBody>
      </p:sp>
      <p:sp>
        <p:nvSpPr>
          <p:cNvPr id="219" name="Google Shape;219;p34"/>
          <p:cNvSpPr txBox="1"/>
          <p:nvPr/>
        </p:nvSpPr>
        <p:spPr>
          <a:xfrm>
            <a:off x="500875" y="1147225"/>
            <a:ext cx="7590000" cy="31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latin typeface="Open Sans"/>
                <a:ea typeface="Open Sans"/>
                <a:cs typeface="Open Sans"/>
                <a:sym typeface="Open Sans"/>
              </a:rPr>
              <a:t>After the optimization we obtained the following:</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rPr b="1" lang="it" sz="1600">
                <a:latin typeface="Open Sans"/>
                <a:ea typeface="Open Sans"/>
                <a:cs typeface="Open Sans"/>
                <a:sym typeface="Open Sans"/>
              </a:rPr>
              <a:t>Reached targets</a:t>
            </a:r>
            <a:endParaRPr b="1" sz="16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it" sz="1600">
                <a:latin typeface="Open Sans"/>
                <a:ea typeface="Open Sans"/>
                <a:cs typeface="Open Sans"/>
                <a:sym typeface="Open Sans"/>
              </a:rPr>
              <a:t>Velocity above 40 km/h or under -40 km/h along x for 36.2 seconds. The target was 30s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it" sz="1600">
                <a:latin typeface="Open Sans"/>
                <a:ea typeface="Open Sans"/>
                <a:cs typeface="Open Sans"/>
                <a:sym typeface="Open Sans"/>
              </a:rPr>
              <a:t>Acceleration always within safety limits</a:t>
            </a:r>
            <a:endParaRPr sz="1600">
              <a:latin typeface="Open Sans"/>
              <a:ea typeface="Open Sans"/>
              <a:cs typeface="Open Sans"/>
              <a:sym typeface="Open Sans"/>
            </a:endParaRPr>
          </a:p>
          <a:p>
            <a:pPr indent="-330200" lvl="0" marL="457200" rtl="0" algn="l">
              <a:lnSpc>
                <a:spcPct val="115000"/>
              </a:lnSpc>
              <a:spcBef>
                <a:spcPts val="0"/>
              </a:spcBef>
              <a:spcAft>
                <a:spcPts val="0"/>
              </a:spcAft>
              <a:buSzPts val="1600"/>
              <a:buFont typeface="Open Sans"/>
              <a:buChar char="●"/>
            </a:pPr>
            <a:r>
              <a:rPr lang="it" sz="1600">
                <a:latin typeface="Open Sans"/>
                <a:ea typeface="Open Sans"/>
                <a:cs typeface="Open Sans"/>
                <a:sym typeface="Open Sans"/>
              </a:rPr>
              <a:t>Dimensions within 20x20m</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rPr b="1" lang="it" sz="1600">
                <a:latin typeface="Open Sans"/>
                <a:ea typeface="Open Sans"/>
                <a:cs typeface="Open Sans"/>
                <a:sym typeface="Open Sans"/>
              </a:rPr>
              <a:t>Missed targets </a:t>
            </a:r>
            <a:endParaRPr b="1" sz="1600">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it" sz="1600">
                <a:solidFill>
                  <a:schemeClr val="dk1"/>
                </a:solidFill>
                <a:latin typeface="Open Sans"/>
                <a:ea typeface="Open Sans"/>
                <a:cs typeface="Open Sans"/>
                <a:sym typeface="Open Sans"/>
              </a:rPr>
              <a:t>Velocity above 40 km/h or under -40 km/h along z for 3.5 seconds. The target was 10s</a:t>
            </a:r>
            <a:endParaRPr sz="16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type="ctrTitle"/>
          </p:nvPr>
        </p:nvSpPr>
        <p:spPr>
          <a:xfrm>
            <a:off x="3118175" y="18031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latin typeface="Lobster"/>
                <a:ea typeface="Lobster"/>
                <a:cs typeface="Lobster"/>
                <a:sym typeface="Lobster"/>
              </a:rPr>
              <a:t>Dynamic analysis</a:t>
            </a:r>
            <a:endParaRPr>
              <a:latin typeface="Lobster"/>
              <a:ea typeface="Lobster"/>
              <a:cs typeface="Lobster"/>
              <a:sym typeface="Lobs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it" sz="4600">
                <a:latin typeface="Economica"/>
                <a:ea typeface="Economica"/>
                <a:cs typeface="Economica"/>
                <a:sym typeface="Economica"/>
              </a:rPr>
              <a:t>Weights estimate</a:t>
            </a:r>
            <a:endParaRPr b="1" sz="4600">
              <a:solidFill>
                <a:srgbClr val="000000"/>
              </a:solidFill>
              <a:latin typeface="Economica"/>
              <a:ea typeface="Economica"/>
              <a:cs typeface="Economica"/>
              <a:sym typeface="Economica"/>
            </a:endParaRPr>
          </a:p>
        </p:txBody>
      </p:sp>
      <p:pic>
        <p:nvPicPr>
          <p:cNvPr id="230" name="Google Shape;230;p36"/>
          <p:cNvPicPr preferRelativeResize="0"/>
          <p:nvPr/>
        </p:nvPicPr>
        <p:blipFill>
          <a:blip r:embed="rId3">
            <a:alphaModFix/>
          </a:blip>
          <a:stretch>
            <a:fillRect/>
          </a:stretch>
        </p:blipFill>
        <p:spPr>
          <a:xfrm>
            <a:off x="5200190" y="315925"/>
            <a:ext cx="3632110" cy="2372700"/>
          </a:xfrm>
          <a:prstGeom prst="rect">
            <a:avLst/>
          </a:prstGeom>
          <a:noFill/>
          <a:ln>
            <a:noFill/>
          </a:ln>
        </p:spPr>
      </p:pic>
      <p:sp>
        <p:nvSpPr>
          <p:cNvPr id="231" name="Google Shape;231;p36"/>
          <p:cNvSpPr txBox="1"/>
          <p:nvPr/>
        </p:nvSpPr>
        <p:spPr>
          <a:xfrm>
            <a:off x="311700" y="1225225"/>
            <a:ext cx="4888500" cy="146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600">
                <a:latin typeface="Open Sans"/>
                <a:ea typeface="Open Sans"/>
                <a:cs typeface="Open Sans"/>
                <a:sym typeface="Open Sans"/>
              </a:rPr>
              <a:t>We decided to develop a first approximation                                                                 using point masses distributed as in the picture</a:t>
            </a:r>
            <a:r>
              <a:rPr lang="it" sz="1600">
                <a:latin typeface="Open Sans"/>
                <a:ea typeface="Open Sans"/>
                <a:cs typeface="Open Sans"/>
                <a:sym typeface="Open Sans"/>
              </a:rPr>
              <a:t>.</a:t>
            </a:r>
            <a:endParaRPr sz="1600">
              <a:latin typeface="Open Sans"/>
              <a:ea typeface="Open Sans"/>
              <a:cs typeface="Open Sans"/>
              <a:sym typeface="Open Sans"/>
            </a:endParaRPr>
          </a:p>
          <a:p>
            <a:pPr indent="0" lvl="0" marL="0" rtl="0" algn="l">
              <a:lnSpc>
                <a:spcPct val="115000"/>
              </a:lnSpc>
              <a:spcBef>
                <a:spcPts val="1600"/>
              </a:spcBef>
              <a:spcAft>
                <a:spcPts val="0"/>
              </a:spcAft>
              <a:buNone/>
            </a:pPr>
            <a:r>
              <a:rPr b="1" lang="it" sz="1600">
                <a:solidFill>
                  <a:srgbClr val="980000"/>
                </a:solidFill>
                <a:latin typeface="Courier New"/>
                <a:ea typeface="Courier New"/>
                <a:cs typeface="Courier New"/>
                <a:sym typeface="Courier New"/>
              </a:rPr>
              <a:t>masses:={m1=300,m2=500,m3=500,m4=4000,m5=750,m6=150}:</a:t>
            </a:r>
            <a:endParaRPr sz="1600">
              <a:latin typeface="Open Sans"/>
              <a:ea typeface="Open Sans"/>
              <a:cs typeface="Open Sans"/>
              <a:sym typeface="Open Sans"/>
            </a:endParaRPr>
          </a:p>
          <a:p>
            <a:pPr indent="0" lvl="0" marL="0" rtl="0" algn="l">
              <a:lnSpc>
                <a:spcPct val="115000"/>
              </a:lnSpc>
              <a:spcBef>
                <a:spcPts val="1600"/>
              </a:spcBef>
              <a:spcAft>
                <a:spcPts val="1600"/>
              </a:spcAft>
              <a:buNone/>
            </a:pPr>
            <a:r>
              <a:t/>
            </a:r>
            <a:endParaRPr sz="1600">
              <a:latin typeface="Open Sans"/>
              <a:ea typeface="Open Sans"/>
              <a:cs typeface="Open Sans"/>
              <a:sym typeface="Open Sans"/>
            </a:endParaRPr>
          </a:p>
        </p:txBody>
      </p:sp>
      <p:sp>
        <p:nvSpPr>
          <p:cNvPr id="232" name="Google Shape;232;p36"/>
          <p:cNvSpPr txBox="1"/>
          <p:nvPr/>
        </p:nvSpPr>
        <p:spPr>
          <a:xfrm>
            <a:off x="311700" y="2874750"/>
            <a:ext cx="8391300" cy="153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600">
                <a:latin typeface="Open Sans"/>
                <a:ea typeface="Open Sans"/>
                <a:cs typeface="Open Sans"/>
                <a:sym typeface="Open Sans"/>
              </a:rPr>
              <a:t>Hence we considered only one non-zero component of the inertia tensor                     for each mass:</a:t>
            </a:r>
            <a:endParaRPr sz="1600">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b="1" lang="it">
                <a:solidFill>
                  <a:srgbClr val="980000"/>
                </a:solidFill>
                <a:latin typeface="Courier New"/>
                <a:ea typeface="Courier New"/>
                <a:cs typeface="Courier New"/>
                <a:sym typeface="Courier New"/>
              </a:rPr>
              <a:t>inertias:={IZ1=((L2/2)^2)*m1, IX2=((L3/2)^2)*m3, IX3=((L4/2)^2)*m3, IX4=((L5/2)^2)*m4, IX5=((L7/2)^2)*m5, IZ6=((L9/2)^2)*m6}</a:t>
            </a:r>
            <a:endParaRPr sz="1600">
              <a:latin typeface="Open Sans"/>
              <a:ea typeface="Open Sans"/>
              <a:cs typeface="Open Sans"/>
              <a:sym typeface="Open Sans"/>
            </a:endParaRPr>
          </a:p>
          <a:p>
            <a:pPr indent="0" lvl="0" marL="0" rtl="0" algn="l">
              <a:lnSpc>
                <a:spcPct val="115000"/>
              </a:lnSpc>
              <a:spcBef>
                <a:spcPts val="0"/>
              </a:spcBef>
              <a:spcAft>
                <a:spcPts val="1600"/>
              </a:spcAft>
              <a:buNone/>
            </a:pPr>
            <a:r>
              <a:t/>
            </a:r>
            <a:endParaRPr sz="16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315925"/>
            <a:ext cx="4218600" cy="155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Dynamic analysis - Definition of the system</a:t>
            </a:r>
            <a:endParaRPr/>
          </a:p>
        </p:txBody>
      </p:sp>
      <p:sp>
        <p:nvSpPr>
          <p:cNvPr id="238" name="Google Shape;238;p37"/>
          <p:cNvSpPr txBox="1"/>
          <p:nvPr>
            <p:ph idx="1" type="body"/>
          </p:nvPr>
        </p:nvSpPr>
        <p:spPr>
          <a:xfrm>
            <a:off x="249875" y="2062150"/>
            <a:ext cx="4211700" cy="2574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it" sz="1600"/>
              <a:t>First we defined m</a:t>
            </a:r>
            <a:r>
              <a:rPr lang="it" sz="1600"/>
              <a:t>asses and inertia tensors</a:t>
            </a:r>
            <a:endParaRPr sz="1600"/>
          </a:p>
          <a:p>
            <a:pPr indent="-330200" lvl="0" marL="457200" rtl="0" algn="l">
              <a:spcBef>
                <a:spcPts val="0"/>
              </a:spcBef>
              <a:spcAft>
                <a:spcPts val="0"/>
              </a:spcAft>
              <a:buSzPts val="1600"/>
              <a:buChar char="●"/>
            </a:pPr>
            <a:r>
              <a:rPr lang="it" sz="1600"/>
              <a:t>Then we defined the centers of mass and all the bodies </a:t>
            </a:r>
            <a:endParaRPr sz="1600"/>
          </a:p>
          <a:p>
            <a:pPr indent="-330200" lvl="0" marL="457200" rtl="0" algn="l">
              <a:spcBef>
                <a:spcPts val="0"/>
              </a:spcBef>
              <a:spcAft>
                <a:spcPts val="0"/>
              </a:spcAft>
              <a:buSzPts val="1600"/>
              <a:buChar char="●"/>
            </a:pPr>
            <a:r>
              <a:rPr lang="it" sz="1600"/>
              <a:t>After this, we defined the joints and relative forces and torques</a:t>
            </a:r>
            <a:endParaRPr sz="1600"/>
          </a:p>
          <a:p>
            <a:pPr indent="-330200" lvl="0" marL="457200" rtl="0" algn="l">
              <a:spcBef>
                <a:spcPts val="0"/>
              </a:spcBef>
              <a:spcAft>
                <a:spcPts val="0"/>
              </a:spcAft>
              <a:buSzPts val="1600"/>
              <a:buChar char="●"/>
            </a:pPr>
            <a:r>
              <a:rPr lang="it" sz="1600"/>
              <a:t>Finally, we used the command _gravity to add gravitational forces</a:t>
            </a:r>
            <a:endParaRPr sz="1600"/>
          </a:p>
        </p:txBody>
      </p:sp>
      <p:pic>
        <p:nvPicPr>
          <p:cNvPr id="239" name="Google Shape;239;p37"/>
          <p:cNvPicPr preferRelativeResize="0"/>
          <p:nvPr/>
        </p:nvPicPr>
        <p:blipFill>
          <a:blip r:embed="rId3">
            <a:alphaModFix/>
          </a:blip>
          <a:stretch>
            <a:fillRect/>
          </a:stretch>
        </p:blipFill>
        <p:spPr>
          <a:xfrm>
            <a:off x="4613675" y="886975"/>
            <a:ext cx="4308900" cy="2870479"/>
          </a:xfrm>
          <a:prstGeom prst="rect">
            <a:avLst/>
          </a:prstGeom>
          <a:noFill/>
          <a:ln>
            <a:noFill/>
          </a:ln>
        </p:spPr>
      </p:pic>
      <p:pic>
        <p:nvPicPr>
          <p:cNvPr id="240" name="Google Shape;240;p37"/>
          <p:cNvPicPr preferRelativeResize="0"/>
          <p:nvPr/>
        </p:nvPicPr>
        <p:blipFill>
          <a:blip r:embed="rId4">
            <a:alphaModFix/>
          </a:blip>
          <a:stretch>
            <a:fillRect/>
          </a:stretch>
        </p:blipFill>
        <p:spPr>
          <a:xfrm>
            <a:off x="4613676" y="3757451"/>
            <a:ext cx="4308900" cy="313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Dynamic analysis with </a:t>
            </a:r>
            <a:r>
              <a:rPr lang="it"/>
              <a:t>Lagrange approach</a:t>
            </a:r>
            <a:endParaRPr/>
          </a:p>
        </p:txBody>
      </p:sp>
      <p:sp>
        <p:nvSpPr>
          <p:cNvPr id="246" name="Google Shape;246;p38"/>
          <p:cNvSpPr txBox="1"/>
          <p:nvPr>
            <p:ph idx="1" type="body"/>
          </p:nvPr>
        </p:nvSpPr>
        <p:spPr>
          <a:xfrm>
            <a:off x="311700" y="1147225"/>
            <a:ext cx="85206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To develop the dynamic analysis of the system, we used the Lagrange approach. </a:t>
            </a:r>
            <a:br>
              <a:rPr lang="it" sz="1600"/>
            </a:br>
            <a:r>
              <a:rPr lang="it" sz="1600"/>
              <a:t>To generate the Lagrange </a:t>
            </a:r>
            <a:r>
              <a:rPr lang="it" sz="1600"/>
              <a:t>equations, we added the kinematic constraints and defined the MBS</a:t>
            </a:r>
            <a:r>
              <a:rPr lang="it" sz="1600"/>
              <a:t> </a:t>
            </a:r>
            <a:endParaRPr sz="1600"/>
          </a:p>
          <a:p>
            <a:pPr indent="0" lvl="0" marL="0" rtl="0" algn="l">
              <a:spcBef>
                <a:spcPts val="1600"/>
              </a:spcBef>
              <a:spcAft>
                <a:spcPts val="1600"/>
              </a:spcAft>
              <a:buNone/>
            </a:pPr>
            <a:r>
              <a:t/>
            </a:r>
            <a:endParaRPr/>
          </a:p>
        </p:txBody>
      </p:sp>
      <p:pic>
        <p:nvPicPr>
          <p:cNvPr id="247" name="Google Shape;247;p38"/>
          <p:cNvPicPr preferRelativeResize="0"/>
          <p:nvPr/>
        </p:nvPicPr>
        <p:blipFill>
          <a:blip r:embed="rId3">
            <a:alphaModFix/>
          </a:blip>
          <a:stretch>
            <a:fillRect/>
          </a:stretch>
        </p:blipFill>
        <p:spPr>
          <a:xfrm>
            <a:off x="311700" y="2435215"/>
            <a:ext cx="8520600" cy="20889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Inverse Dynamic</a:t>
            </a:r>
            <a:endParaRPr/>
          </a:p>
        </p:txBody>
      </p:sp>
      <p:sp>
        <p:nvSpPr>
          <p:cNvPr id="253" name="Google Shape;253;p39"/>
          <p:cNvSpPr txBox="1"/>
          <p:nvPr>
            <p:ph idx="1" type="body"/>
          </p:nvPr>
        </p:nvSpPr>
        <p:spPr>
          <a:xfrm>
            <a:off x="311700" y="1147225"/>
            <a:ext cx="3245700" cy="2683200"/>
          </a:xfrm>
          <a:prstGeom prst="rect">
            <a:avLst/>
          </a:prstGeom>
        </p:spPr>
        <p:txBody>
          <a:bodyPr anchorCtr="0" anchor="t" bIns="91425" lIns="91425" spcFirstLastPara="1" rIns="91425" wrap="square" tIns="91425">
            <a:noAutofit/>
          </a:bodyPr>
          <a:lstStyle/>
          <a:p>
            <a:pPr indent="0" lvl="0" marL="0" rtl="0" algn="l">
              <a:spcBef>
                <a:spcPts val="1000"/>
              </a:spcBef>
              <a:spcAft>
                <a:spcPts val="1600"/>
              </a:spcAft>
              <a:buNone/>
            </a:pPr>
            <a:r>
              <a:rPr lang="it" sz="1600"/>
              <a:t>Using positions</a:t>
            </a:r>
            <a:r>
              <a:rPr lang="it" sz="1600"/>
              <a:t>, velocities and accelerations from kinematics (using a time-step of 1s/0.1s),      we obtained forces and torques from the DAE</a:t>
            </a:r>
            <a:endParaRPr/>
          </a:p>
        </p:txBody>
      </p:sp>
      <p:pic>
        <p:nvPicPr>
          <p:cNvPr id="254" name="Google Shape;254;p39"/>
          <p:cNvPicPr preferRelativeResize="0"/>
          <p:nvPr/>
        </p:nvPicPr>
        <p:blipFill>
          <a:blip r:embed="rId3">
            <a:alphaModFix/>
          </a:blip>
          <a:stretch>
            <a:fillRect/>
          </a:stretch>
        </p:blipFill>
        <p:spPr>
          <a:xfrm>
            <a:off x="3709800" y="1299625"/>
            <a:ext cx="5281801" cy="26039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Simple profiles for Dynamics</a:t>
            </a:r>
            <a:endParaRPr/>
          </a:p>
        </p:txBody>
      </p:sp>
      <p:pic>
        <p:nvPicPr>
          <p:cNvPr id="260" name="Google Shape;260;p40"/>
          <p:cNvPicPr preferRelativeResize="0"/>
          <p:nvPr/>
        </p:nvPicPr>
        <p:blipFill>
          <a:blip r:embed="rId3">
            <a:alphaModFix/>
          </a:blip>
          <a:stretch>
            <a:fillRect/>
          </a:stretch>
        </p:blipFill>
        <p:spPr>
          <a:xfrm>
            <a:off x="5459413" y="0"/>
            <a:ext cx="3691475" cy="3691475"/>
          </a:xfrm>
          <a:prstGeom prst="rect">
            <a:avLst/>
          </a:prstGeom>
          <a:noFill/>
          <a:ln>
            <a:noFill/>
          </a:ln>
        </p:spPr>
      </p:pic>
      <p:pic>
        <p:nvPicPr>
          <p:cNvPr id="261" name="Google Shape;261;p40"/>
          <p:cNvPicPr preferRelativeResize="0"/>
          <p:nvPr/>
        </p:nvPicPr>
        <p:blipFill>
          <a:blip r:embed="rId4">
            <a:alphaModFix/>
          </a:blip>
          <a:stretch>
            <a:fillRect/>
          </a:stretch>
        </p:blipFill>
        <p:spPr>
          <a:xfrm>
            <a:off x="311700" y="1877425"/>
            <a:ext cx="4015575" cy="2045575"/>
          </a:xfrm>
          <a:prstGeom prst="rect">
            <a:avLst/>
          </a:prstGeom>
          <a:noFill/>
          <a:ln>
            <a:noFill/>
          </a:ln>
        </p:spPr>
      </p:pic>
      <p:sp>
        <p:nvSpPr>
          <p:cNvPr id="262" name="Google Shape;262;p40"/>
          <p:cNvSpPr txBox="1"/>
          <p:nvPr/>
        </p:nvSpPr>
        <p:spPr>
          <a:xfrm>
            <a:off x="237825" y="1783750"/>
            <a:ext cx="45651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3" name="Google Shape;263;p40"/>
          <p:cNvSpPr txBox="1"/>
          <p:nvPr/>
        </p:nvSpPr>
        <p:spPr>
          <a:xfrm>
            <a:off x="898225" y="1404950"/>
            <a:ext cx="37329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Open Sans"/>
                <a:ea typeface="Open Sans"/>
                <a:cs typeface="Open Sans"/>
                <a:sym typeface="Open Sans"/>
              </a:rPr>
              <a:t>Revolutes			Prismatic</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Motor Profiles</a:t>
            </a:r>
            <a:endParaRPr/>
          </a:p>
        </p:txBody>
      </p:sp>
      <p:sp>
        <p:nvSpPr>
          <p:cNvPr id="269" name="Google Shape;269;p41"/>
          <p:cNvSpPr txBox="1"/>
          <p:nvPr/>
        </p:nvSpPr>
        <p:spPr>
          <a:xfrm>
            <a:off x="237825" y="1783750"/>
            <a:ext cx="45651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70" name="Google Shape;270;p41"/>
          <p:cNvPicPr preferRelativeResize="0"/>
          <p:nvPr/>
        </p:nvPicPr>
        <p:blipFill>
          <a:blip r:embed="rId3">
            <a:alphaModFix/>
          </a:blip>
          <a:stretch>
            <a:fillRect/>
          </a:stretch>
        </p:blipFill>
        <p:spPr>
          <a:xfrm>
            <a:off x="0" y="1147225"/>
            <a:ext cx="9143999" cy="3026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ctrTitle"/>
          </p:nvPr>
        </p:nvSpPr>
        <p:spPr>
          <a:xfrm>
            <a:off x="3044700" y="18031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latin typeface="Lobster"/>
                <a:ea typeface="Lobster"/>
                <a:cs typeface="Lobster"/>
                <a:sym typeface="Lobster"/>
              </a:rPr>
              <a:t>Engineering</a:t>
            </a:r>
            <a:endParaRPr>
              <a:latin typeface="Lobster"/>
              <a:ea typeface="Lobster"/>
              <a:cs typeface="Lobster"/>
              <a:sym typeface="Lobster"/>
            </a:endParaRPr>
          </a:p>
          <a:p>
            <a:pPr indent="0" lvl="0" marL="0" rtl="0" algn="ctr">
              <a:spcBef>
                <a:spcPts val="0"/>
              </a:spcBef>
              <a:spcAft>
                <a:spcPts val="0"/>
              </a:spcAft>
              <a:buNone/>
            </a:pPr>
            <a:r>
              <a:rPr lang="it">
                <a:latin typeface="Lobster"/>
                <a:ea typeface="Lobster"/>
                <a:cs typeface="Lobster"/>
                <a:sym typeface="Lobster"/>
              </a:rPr>
              <a:t>specifications</a:t>
            </a:r>
            <a:endParaRPr>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Initial Conditions</a:t>
            </a:r>
            <a:endParaRPr/>
          </a:p>
        </p:txBody>
      </p:sp>
      <p:sp>
        <p:nvSpPr>
          <p:cNvPr id="276" name="Google Shape;276;p42"/>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600"/>
              <a:t>Starting from the motion profiles described before, </a:t>
            </a:r>
            <a:br>
              <a:rPr lang="it" sz="1600"/>
            </a:br>
            <a:r>
              <a:rPr lang="it" sz="1600"/>
              <a:t>we computed the initial conditions using the DAE system</a:t>
            </a:r>
            <a:endParaRPr sz="1600"/>
          </a:p>
        </p:txBody>
      </p:sp>
      <p:pic>
        <p:nvPicPr>
          <p:cNvPr id="277" name="Google Shape;277;p42"/>
          <p:cNvPicPr preferRelativeResize="0"/>
          <p:nvPr/>
        </p:nvPicPr>
        <p:blipFill>
          <a:blip r:embed="rId3">
            <a:alphaModFix/>
          </a:blip>
          <a:stretch>
            <a:fillRect/>
          </a:stretch>
        </p:blipFill>
        <p:spPr>
          <a:xfrm>
            <a:off x="311700" y="2071525"/>
            <a:ext cx="8407526" cy="150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Numerical Solution</a:t>
            </a:r>
            <a:endParaRPr/>
          </a:p>
        </p:txBody>
      </p:sp>
      <p:sp>
        <p:nvSpPr>
          <p:cNvPr id="283" name="Google Shape;283;p43"/>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With the initial conditions and the values for the motors obtained before,</a:t>
            </a:r>
            <a:br>
              <a:rPr lang="it"/>
            </a:br>
            <a:r>
              <a:rPr lang="it"/>
              <a:t>we computed the solutions for the variables substituting them at each step using the following loop</a:t>
            </a:r>
            <a:endParaRPr/>
          </a:p>
        </p:txBody>
      </p:sp>
      <p:pic>
        <p:nvPicPr>
          <p:cNvPr id="284" name="Google Shape;284;p43"/>
          <p:cNvPicPr preferRelativeResize="0"/>
          <p:nvPr/>
        </p:nvPicPr>
        <p:blipFill>
          <a:blip r:embed="rId3">
            <a:alphaModFix/>
          </a:blip>
          <a:stretch>
            <a:fillRect/>
          </a:stretch>
        </p:blipFill>
        <p:spPr>
          <a:xfrm>
            <a:off x="927650" y="2186650"/>
            <a:ext cx="7288700" cy="28618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1347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Plots (180 steps)</a:t>
            </a:r>
            <a:endParaRPr/>
          </a:p>
        </p:txBody>
      </p:sp>
      <p:pic>
        <p:nvPicPr>
          <p:cNvPr id="290" name="Google Shape;290;p44"/>
          <p:cNvPicPr preferRelativeResize="0"/>
          <p:nvPr/>
        </p:nvPicPr>
        <p:blipFill rotWithShape="1">
          <a:blip r:embed="rId3">
            <a:alphaModFix/>
          </a:blip>
          <a:srcRect b="0" l="0" r="0" t="0"/>
          <a:stretch/>
        </p:blipFill>
        <p:spPr>
          <a:xfrm>
            <a:off x="551850" y="1066475"/>
            <a:ext cx="8040299" cy="3946924"/>
          </a:xfrm>
          <a:prstGeom prst="rect">
            <a:avLst/>
          </a:prstGeom>
          <a:noFill/>
          <a:ln>
            <a:noFill/>
          </a:ln>
        </p:spPr>
      </p:pic>
      <p:pic>
        <p:nvPicPr>
          <p:cNvPr id="291" name="Google Shape;291;p44"/>
          <p:cNvPicPr preferRelativeResize="0"/>
          <p:nvPr/>
        </p:nvPicPr>
        <p:blipFill rotWithShape="1">
          <a:blip r:embed="rId4">
            <a:alphaModFix/>
          </a:blip>
          <a:srcRect b="0" l="0" r="0" t="0"/>
          <a:stretch/>
        </p:blipFill>
        <p:spPr>
          <a:xfrm>
            <a:off x="7087300" y="2996325"/>
            <a:ext cx="2056700" cy="2056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Plots (1800 steps)</a:t>
            </a:r>
            <a:endParaRPr/>
          </a:p>
        </p:txBody>
      </p:sp>
      <p:pic>
        <p:nvPicPr>
          <p:cNvPr id="297" name="Google Shape;297;p45"/>
          <p:cNvPicPr preferRelativeResize="0"/>
          <p:nvPr/>
        </p:nvPicPr>
        <p:blipFill rotWithShape="1">
          <a:blip r:embed="rId3">
            <a:alphaModFix/>
          </a:blip>
          <a:srcRect b="0" l="0" r="0" t="0"/>
          <a:stretch/>
        </p:blipFill>
        <p:spPr>
          <a:xfrm>
            <a:off x="311700" y="1147219"/>
            <a:ext cx="8520598" cy="3887680"/>
          </a:xfrm>
          <a:prstGeom prst="rect">
            <a:avLst/>
          </a:prstGeom>
          <a:noFill/>
          <a:ln>
            <a:noFill/>
          </a:ln>
        </p:spPr>
      </p:pic>
      <p:pic>
        <p:nvPicPr>
          <p:cNvPr id="298" name="Google Shape;298;p45"/>
          <p:cNvPicPr preferRelativeResize="0"/>
          <p:nvPr/>
        </p:nvPicPr>
        <p:blipFill>
          <a:blip r:embed="rId4">
            <a:alphaModFix/>
          </a:blip>
          <a:stretch>
            <a:fillRect/>
          </a:stretch>
        </p:blipFill>
        <p:spPr>
          <a:xfrm>
            <a:off x="7087300" y="2996325"/>
            <a:ext cx="2056700" cy="2056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Static Dynamics</a:t>
            </a:r>
            <a:endParaRPr/>
          </a:p>
        </p:txBody>
      </p:sp>
      <p:sp>
        <p:nvSpPr>
          <p:cNvPr id="304" name="Google Shape;304;p46"/>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Imposing zero forces and torques we obtain:</a:t>
            </a:r>
            <a:endParaRPr/>
          </a:p>
        </p:txBody>
      </p:sp>
      <p:pic>
        <p:nvPicPr>
          <p:cNvPr id="305" name="Google Shape;305;p46"/>
          <p:cNvPicPr preferRelativeResize="0"/>
          <p:nvPr/>
        </p:nvPicPr>
        <p:blipFill rotWithShape="1">
          <a:blip r:embed="rId3">
            <a:alphaModFix/>
          </a:blip>
          <a:srcRect b="0" l="16295" r="19827" t="0"/>
          <a:stretch/>
        </p:blipFill>
        <p:spPr>
          <a:xfrm>
            <a:off x="6768250" y="0"/>
            <a:ext cx="2375750" cy="1851575"/>
          </a:xfrm>
          <a:prstGeom prst="rect">
            <a:avLst/>
          </a:prstGeom>
          <a:noFill/>
          <a:ln>
            <a:noFill/>
          </a:ln>
        </p:spPr>
      </p:pic>
      <p:pic>
        <p:nvPicPr>
          <p:cNvPr id="306" name="Google Shape;306;p46"/>
          <p:cNvPicPr preferRelativeResize="0"/>
          <p:nvPr/>
        </p:nvPicPr>
        <p:blipFill>
          <a:blip r:embed="rId4">
            <a:alphaModFix/>
          </a:blip>
          <a:stretch>
            <a:fillRect/>
          </a:stretch>
        </p:blipFill>
        <p:spPr>
          <a:xfrm>
            <a:off x="911200" y="1851575"/>
            <a:ext cx="7321600" cy="3209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Index Reduction	</a:t>
            </a:r>
            <a:endParaRPr/>
          </a:p>
        </p:txBody>
      </p:sp>
      <p:sp>
        <p:nvSpPr>
          <p:cNvPr id="312" name="Google Shape;312;p47"/>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Using the library given by prof. Bertolazzi, we were able to reach the Index1 DAE, but the last step to obtain the ODE using Index reduction was not able to finish its execution</a:t>
            </a:r>
            <a:endParaRPr/>
          </a:p>
          <a:p>
            <a:pPr indent="0" lvl="0" marL="0" rtl="0" algn="l">
              <a:spcBef>
                <a:spcPts val="1600"/>
              </a:spcBef>
              <a:spcAft>
                <a:spcPts val="1600"/>
              </a:spcAft>
              <a:buNone/>
            </a:pPr>
            <a:r>
              <a:t/>
            </a:r>
            <a:endParaRPr/>
          </a:p>
        </p:txBody>
      </p:sp>
      <p:pic>
        <p:nvPicPr>
          <p:cNvPr id="313" name="Google Shape;313;p47"/>
          <p:cNvPicPr preferRelativeResize="0"/>
          <p:nvPr/>
        </p:nvPicPr>
        <p:blipFill>
          <a:blip r:embed="rId3">
            <a:alphaModFix/>
          </a:blip>
          <a:stretch>
            <a:fillRect/>
          </a:stretch>
        </p:blipFill>
        <p:spPr>
          <a:xfrm>
            <a:off x="311700" y="2232525"/>
            <a:ext cx="8520600" cy="15595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Standard Approach</a:t>
            </a:r>
            <a:endParaRPr/>
          </a:p>
        </p:txBody>
      </p:sp>
      <p:sp>
        <p:nvSpPr>
          <p:cNvPr id="319" name="Google Shape;319;p48"/>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From DAE3 to ODE using Bertolazzi’s Maple library latest version</a:t>
            </a:r>
            <a:endParaRPr/>
          </a:p>
        </p:txBody>
      </p:sp>
      <p:pic>
        <p:nvPicPr>
          <p:cNvPr id="320" name="Google Shape;320;p48"/>
          <p:cNvPicPr preferRelativeResize="0"/>
          <p:nvPr/>
        </p:nvPicPr>
        <p:blipFill>
          <a:blip r:embed="rId3">
            <a:alphaModFix/>
          </a:blip>
          <a:stretch>
            <a:fillRect/>
          </a:stretch>
        </p:blipFill>
        <p:spPr>
          <a:xfrm>
            <a:off x="1156525" y="1550675"/>
            <a:ext cx="6830947" cy="33540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11700" y="114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Resolution of ODE in Matlab with Projection</a:t>
            </a:r>
            <a:endParaRPr/>
          </a:p>
        </p:txBody>
      </p:sp>
      <p:sp>
        <p:nvSpPr>
          <p:cNvPr id="326" name="Google Shape;326;p49"/>
          <p:cNvSpPr txBox="1"/>
          <p:nvPr>
            <p:ph idx="1" type="body"/>
          </p:nvPr>
        </p:nvSpPr>
        <p:spPr>
          <a:xfrm>
            <a:off x="547800" y="846500"/>
            <a:ext cx="8463900" cy="126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sz="1400"/>
              <a:t>To implement the Winx</a:t>
            </a:r>
            <a:r>
              <a:rPr lang="it" sz="1400"/>
              <a:t>(</a:t>
            </a:r>
            <a:r>
              <a:rPr lang="it" sz="1400">
                <a:latin typeface="Courier New"/>
                <a:ea typeface="Courier New"/>
                <a:cs typeface="Courier New"/>
                <a:sym typeface="Courier New"/>
              </a:rPr>
              <a:t>Winx.m</a:t>
            </a:r>
            <a:r>
              <a:rPr lang="it" sz="1400"/>
              <a:t>) we used the </a:t>
            </a:r>
            <a:r>
              <a:rPr lang="it" sz="1400">
                <a:latin typeface="Courier New"/>
                <a:ea typeface="Courier New"/>
                <a:cs typeface="Courier New"/>
                <a:sym typeface="Courier New"/>
              </a:rPr>
              <a:t>ODEbaseClass_P</a:t>
            </a:r>
            <a:r>
              <a:rPr lang="it" sz="1400"/>
              <a:t> from the toolbox of prof. Bertolazzi. </a:t>
            </a:r>
            <a:endParaRPr sz="1400"/>
          </a:p>
          <a:p>
            <a:pPr indent="0" lvl="0" marL="0" rtl="0" algn="l">
              <a:lnSpc>
                <a:spcPct val="100000"/>
              </a:lnSpc>
              <a:spcBef>
                <a:spcPts val="1000"/>
              </a:spcBef>
              <a:spcAft>
                <a:spcPts val="0"/>
              </a:spcAft>
              <a:buNone/>
            </a:pPr>
            <a:r>
              <a:rPr lang="it" sz="1400"/>
              <a:t>All the matrices are created using </a:t>
            </a:r>
            <a:r>
              <a:rPr lang="it" sz="1400">
                <a:latin typeface="Courier New"/>
                <a:ea typeface="Courier New"/>
                <a:cs typeface="Courier New"/>
                <a:sym typeface="Courier New"/>
              </a:rPr>
              <a:t>DAEindex3ToODE</a:t>
            </a:r>
            <a:r>
              <a:rPr lang="it" sz="1400"/>
              <a:t> and exported using the functions from </a:t>
            </a:r>
            <a:r>
              <a:rPr lang="it" sz="1400">
                <a:latin typeface="Courier New"/>
                <a:ea typeface="Courier New"/>
                <a:cs typeface="Courier New"/>
                <a:sym typeface="Courier New"/>
              </a:rPr>
              <a:t>DAE-lib.maplet.</a:t>
            </a:r>
            <a:endParaRPr sz="1400">
              <a:latin typeface="Courier New"/>
              <a:ea typeface="Courier New"/>
              <a:cs typeface="Courier New"/>
              <a:sym typeface="Courier New"/>
            </a:endParaRPr>
          </a:p>
          <a:p>
            <a:pPr indent="0" lvl="0" marL="0" rtl="0" algn="l">
              <a:lnSpc>
                <a:spcPct val="100000"/>
              </a:lnSpc>
              <a:spcBef>
                <a:spcPts val="1000"/>
              </a:spcBef>
              <a:spcAft>
                <a:spcPts val="0"/>
              </a:spcAft>
              <a:buClr>
                <a:schemeClr val="dk1"/>
              </a:buClr>
              <a:buSzPts val="1100"/>
              <a:buFont typeface="Arial"/>
              <a:buNone/>
            </a:pPr>
            <a:r>
              <a:rPr lang="it" sz="1400"/>
              <a:t>Coordinates evaluated using Heun numerical method with projection and all torques and forces set to zero.</a:t>
            </a:r>
            <a:endParaRPr sz="1400"/>
          </a:p>
          <a:p>
            <a:pPr indent="0" lvl="0" marL="0" rtl="0" algn="l">
              <a:lnSpc>
                <a:spcPct val="100000"/>
              </a:lnSpc>
              <a:spcBef>
                <a:spcPts val="0"/>
              </a:spcBef>
              <a:spcAft>
                <a:spcPts val="0"/>
              </a:spcAft>
              <a:buNone/>
            </a:pPr>
            <a:r>
              <a:t/>
            </a:r>
            <a:endParaRPr sz="1400">
              <a:latin typeface="Courier New"/>
              <a:ea typeface="Courier New"/>
              <a:cs typeface="Courier New"/>
              <a:sym typeface="Courier New"/>
            </a:endParaRPr>
          </a:p>
          <a:p>
            <a:pPr indent="0" lvl="0" marL="0" rtl="0" algn="l">
              <a:spcBef>
                <a:spcPts val="1000"/>
              </a:spcBef>
              <a:spcAft>
                <a:spcPts val="1600"/>
              </a:spcAft>
              <a:buNone/>
            </a:pPr>
            <a:r>
              <a:t/>
            </a:r>
            <a:endParaRPr sz="1200">
              <a:latin typeface="Courier New"/>
              <a:ea typeface="Courier New"/>
              <a:cs typeface="Courier New"/>
              <a:sym typeface="Courier New"/>
            </a:endParaRPr>
          </a:p>
        </p:txBody>
      </p:sp>
      <p:sp>
        <p:nvSpPr>
          <p:cNvPr id="327" name="Google Shape;327;p49"/>
          <p:cNvSpPr txBox="1"/>
          <p:nvPr/>
        </p:nvSpPr>
        <p:spPr>
          <a:xfrm>
            <a:off x="345000" y="3879050"/>
            <a:ext cx="4103100" cy="11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pic>
        <p:nvPicPr>
          <p:cNvPr id="328" name="Google Shape;328;p49"/>
          <p:cNvPicPr preferRelativeResize="0"/>
          <p:nvPr/>
        </p:nvPicPr>
        <p:blipFill>
          <a:blip r:embed="rId3">
            <a:alphaModFix/>
          </a:blip>
          <a:stretch>
            <a:fillRect/>
          </a:stretch>
        </p:blipFill>
        <p:spPr>
          <a:xfrm>
            <a:off x="541150" y="2323775"/>
            <a:ext cx="3609149" cy="2492251"/>
          </a:xfrm>
          <a:prstGeom prst="rect">
            <a:avLst/>
          </a:prstGeom>
          <a:noFill/>
          <a:ln>
            <a:noFill/>
          </a:ln>
        </p:spPr>
      </p:pic>
      <p:pic>
        <p:nvPicPr>
          <p:cNvPr id="329" name="Google Shape;329;p49"/>
          <p:cNvPicPr preferRelativeResize="0"/>
          <p:nvPr/>
        </p:nvPicPr>
        <p:blipFill>
          <a:blip r:embed="rId4">
            <a:alphaModFix/>
          </a:blip>
          <a:stretch>
            <a:fillRect/>
          </a:stretch>
        </p:blipFill>
        <p:spPr>
          <a:xfrm>
            <a:off x="4935825" y="2361575"/>
            <a:ext cx="3667025" cy="2454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311700" y="114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Resolution of ODE in Matlab with Projection</a:t>
            </a:r>
            <a:endParaRPr/>
          </a:p>
        </p:txBody>
      </p:sp>
      <p:sp>
        <p:nvSpPr>
          <p:cNvPr id="335" name="Google Shape;335;p50"/>
          <p:cNvSpPr txBox="1"/>
          <p:nvPr>
            <p:ph idx="1" type="body"/>
          </p:nvPr>
        </p:nvSpPr>
        <p:spPr>
          <a:xfrm>
            <a:off x="311700" y="846500"/>
            <a:ext cx="8520600" cy="62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t" sz="1400"/>
              <a:t>Coordinates evaluated using Heun numerical method with projection using motor profiles obtained from inverse dynamic</a:t>
            </a:r>
            <a:endParaRPr sz="1400"/>
          </a:p>
          <a:p>
            <a:pPr indent="0" lvl="0" marL="0" rtl="0" algn="l">
              <a:spcBef>
                <a:spcPts val="0"/>
              </a:spcBef>
              <a:spcAft>
                <a:spcPts val="1600"/>
              </a:spcAft>
              <a:buNone/>
            </a:pPr>
            <a:r>
              <a:t/>
            </a:r>
            <a:endParaRPr sz="1400"/>
          </a:p>
        </p:txBody>
      </p:sp>
      <p:sp>
        <p:nvSpPr>
          <p:cNvPr id="336" name="Google Shape;336;p50"/>
          <p:cNvSpPr txBox="1"/>
          <p:nvPr/>
        </p:nvSpPr>
        <p:spPr>
          <a:xfrm>
            <a:off x="4849750" y="3879050"/>
            <a:ext cx="40437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pic>
        <p:nvPicPr>
          <p:cNvPr id="337" name="Google Shape;337;p50"/>
          <p:cNvPicPr preferRelativeResize="0"/>
          <p:nvPr/>
        </p:nvPicPr>
        <p:blipFill>
          <a:blip r:embed="rId3">
            <a:alphaModFix/>
          </a:blip>
          <a:stretch>
            <a:fillRect/>
          </a:stretch>
        </p:blipFill>
        <p:spPr>
          <a:xfrm>
            <a:off x="706913" y="1628305"/>
            <a:ext cx="3617575" cy="2823574"/>
          </a:xfrm>
          <a:prstGeom prst="rect">
            <a:avLst/>
          </a:prstGeom>
          <a:noFill/>
          <a:ln>
            <a:noFill/>
          </a:ln>
        </p:spPr>
      </p:pic>
      <p:pic>
        <p:nvPicPr>
          <p:cNvPr id="338" name="Google Shape;338;p50"/>
          <p:cNvPicPr preferRelativeResize="0"/>
          <p:nvPr/>
        </p:nvPicPr>
        <p:blipFill>
          <a:blip r:embed="rId4">
            <a:alphaModFix/>
          </a:blip>
          <a:stretch>
            <a:fillRect/>
          </a:stretch>
        </p:blipFill>
        <p:spPr>
          <a:xfrm>
            <a:off x="4755945" y="1628300"/>
            <a:ext cx="3681154" cy="28702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311700" y="114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Resolution of DAE in Matlab with Baumgarte</a:t>
            </a:r>
            <a:endParaRPr/>
          </a:p>
        </p:txBody>
      </p:sp>
      <p:sp>
        <p:nvSpPr>
          <p:cNvPr id="344" name="Google Shape;344;p51"/>
          <p:cNvSpPr txBox="1"/>
          <p:nvPr>
            <p:ph idx="1" type="body"/>
          </p:nvPr>
        </p:nvSpPr>
        <p:spPr>
          <a:xfrm>
            <a:off x="345000" y="846500"/>
            <a:ext cx="8520600" cy="91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sz="1400"/>
              <a:t>To implement the Winx (</a:t>
            </a:r>
            <a:r>
              <a:rPr lang="it" sz="1400">
                <a:latin typeface="Courier New"/>
                <a:ea typeface="Courier New"/>
                <a:cs typeface="Courier New"/>
                <a:sym typeface="Courier New"/>
              </a:rPr>
              <a:t>WinxDAE.m</a:t>
            </a:r>
            <a:r>
              <a:rPr lang="it" sz="1400"/>
              <a:t>) we used the </a:t>
            </a:r>
            <a:r>
              <a:rPr lang="it" sz="1400">
                <a:latin typeface="Courier New"/>
                <a:ea typeface="Courier New"/>
                <a:cs typeface="Courier New"/>
                <a:sym typeface="Courier New"/>
              </a:rPr>
              <a:t>DAE3baseClassImplicit</a:t>
            </a:r>
            <a:r>
              <a:rPr lang="it" sz="1400"/>
              <a:t> that represents a DAE equation and Baumgarte stabilization with 𝜂  = 0.5 and ⍵= 4. </a:t>
            </a:r>
            <a:br>
              <a:rPr lang="it" sz="1400"/>
            </a:br>
            <a:r>
              <a:rPr lang="it" sz="1400"/>
              <a:t>All torques and the prismatic force are fixed to 0.</a:t>
            </a:r>
            <a:endParaRPr sz="1400"/>
          </a:p>
          <a:p>
            <a:pPr indent="0" lvl="0" marL="0" rtl="0" algn="l">
              <a:lnSpc>
                <a:spcPct val="100000"/>
              </a:lnSpc>
              <a:spcBef>
                <a:spcPts val="1000"/>
              </a:spcBef>
              <a:spcAft>
                <a:spcPts val="0"/>
              </a:spcAft>
              <a:buNone/>
            </a:pPr>
            <a:r>
              <a:t/>
            </a:r>
            <a:endParaRPr sz="1400" strike="sngStrike">
              <a:latin typeface="Courier New"/>
              <a:ea typeface="Courier New"/>
              <a:cs typeface="Courier New"/>
              <a:sym typeface="Courier New"/>
            </a:endParaRPr>
          </a:p>
          <a:p>
            <a:pPr indent="0" lvl="0" marL="0" rtl="0" algn="l">
              <a:spcBef>
                <a:spcPts val="1000"/>
              </a:spcBef>
              <a:spcAft>
                <a:spcPts val="1600"/>
              </a:spcAft>
              <a:buNone/>
            </a:pPr>
            <a:r>
              <a:t/>
            </a:r>
            <a:endParaRPr sz="1200">
              <a:latin typeface="Courier New"/>
              <a:ea typeface="Courier New"/>
              <a:cs typeface="Courier New"/>
              <a:sym typeface="Courier New"/>
            </a:endParaRPr>
          </a:p>
        </p:txBody>
      </p:sp>
      <p:pic>
        <p:nvPicPr>
          <p:cNvPr id="345" name="Google Shape;345;p51"/>
          <p:cNvPicPr preferRelativeResize="0"/>
          <p:nvPr/>
        </p:nvPicPr>
        <p:blipFill>
          <a:blip r:embed="rId3">
            <a:alphaModFix/>
          </a:blip>
          <a:stretch>
            <a:fillRect/>
          </a:stretch>
        </p:blipFill>
        <p:spPr>
          <a:xfrm>
            <a:off x="4961166" y="1838700"/>
            <a:ext cx="3529706" cy="2719150"/>
          </a:xfrm>
          <a:prstGeom prst="rect">
            <a:avLst/>
          </a:prstGeom>
          <a:noFill/>
          <a:ln>
            <a:noFill/>
          </a:ln>
        </p:spPr>
      </p:pic>
      <p:pic>
        <p:nvPicPr>
          <p:cNvPr id="346" name="Google Shape;346;p51"/>
          <p:cNvPicPr preferRelativeResize="0"/>
          <p:nvPr/>
        </p:nvPicPr>
        <p:blipFill>
          <a:blip r:embed="rId4">
            <a:alphaModFix/>
          </a:blip>
          <a:stretch>
            <a:fillRect/>
          </a:stretch>
        </p:blipFill>
        <p:spPr>
          <a:xfrm>
            <a:off x="542524" y="1838700"/>
            <a:ext cx="3435500" cy="271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nvSpPr>
        <p:spPr>
          <a:xfrm>
            <a:off x="311700" y="315925"/>
            <a:ext cx="85206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4400">
                <a:latin typeface="Economica"/>
                <a:ea typeface="Economica"/>
                <a:cs typeface="Economica"/>
                <a:sym typeface="Economica"/>
              </a:rPr>
              <a:t>Dimensions</a:t>
            </a:r>
            <a:endParaRPr sz="4400">
              <a:solidFill>
                <a:srgbClr val="000000"/>
              </a:solidFill>
              <a:latin typeface="Economica"/>
              <a:ea typeface="Economica"/>
              <a:cs typeface="Economica"/>
              <a:sym typeface="Economica"/>
            </a:endParaRPr>
          </a:p>
        </p:txBody>
      </p:sp>
      <p:sp>
        <p:nvSpPr>
          <p:cNvPr id="82" name="Google Shape;82;p16"/>
          <p:cNvSpPr txBox="1"/>
          <p:nvPr>
            <p:ph idx="1" type="body"/>
          </p:nvPr>
        </p:nvSpPr>
        <p:spPr>
          <a:xfrm>
            <a:off x="311700" y="4023750"/>
            <a:ext cx="8520600" cy="1028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it" sz="1600"/>
              <a:t>We have tried to keep the same proportions of the given 3D rendering                          and to obtain similar dimension to the ones of a similar attraction</a:t>
            </a:r>
            <a:endParaRPr sz="1600"/>
          </a:p>
        </p:txBody>
      </p:sp>
      <p:pic>
        <p:nvPicPr>
          <p:cNvPr id="83" name="Google Shape;83;p16"/>
          <p:cNvPicPr preferRelativeResize="0"/>
          <p:nvPr/>
        </p:nvPicPr>
        <p:blipFill>
          <a:blip r:embed="rId3">
            <a:alphaModFix/>
          </a:blip>
          <a:stretch>
            <a:fillRect/>
          </a:stretch>
        </p:blipFill>
        <p:spPr>
          <a:xfrm>
            <a:off x="0" y="1119750"/>
            <a:ext cx="9143999" cy="290400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311700" y="114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Resolution of DAE in Matlab with Baumgarte</a:t>
            </a:r>
            <a:endParaRPr/>
          </a:p>
        </p:txBody>
      </p:sp>
      <p:sp>
        <p:nvSpPr>
          <p:cNvPr id="352" name="Google Shape;352;p52"/>
          <p:cNvSpPr txBox="1"/>
          <p:nvPr>
            <p:ph idx="1" type="body"/>
          </p:nvPr>
        </p:nvSpPr>
        <p:spPr>
          <a:xfrm>
            <a:off x="311700" y="846500"/>
            <a:ext cx="8520600" cy="77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t" sz="1400"/>
              <a:t>Profile obtained by using Winx(</a:t>
            </a:r>
            <a:r>
              <a:rPr lang="it" sz="1400">
                <a:latin typeface="Courier New"/>
                <a:ea typeface="Courier New"/>
                <a:cs typeface="Courier New"/>
                <a:sym typeface="Courier New"/>
              </a:rPr>
              <a:t>WinxDAE.m</a:t>
            </a:r>
            <a:r>
              <a:rPr lang="it" sz="1400"/>
              <a:t>) that represent a DAE equation and Baumgarte stabilization with 𝜂  = 0.5 and ⍵= 4. </a:t>
            </a:r>
            <a:br>
              <a:rPr lang="it" sz="1400"/>
            </a:br>
            <a:r>
              <a:rPr lang="it" sz="1400"/>
              <a:t>The motor profiles used are the ones obtained from the inverse dynamic.</a:t>
            </a:r>
            <a:endParaRPr sz="1400"/>
          </a:p>
          <a:p>
            <a:pPr indent="0" lvl="0" marL="0" rtl="0" algn="l">
              <a:lnSpc>
                <a:spcPct val="100000"/>
              </a:lnSpc>
              <a:spcBef>
                <a:spcPts val="1000"/>
              </a:spcBef>
              <a:spcAft>
                <a:spcPts val="0"/>
              </a:spcAft>
              <a:buNone/>
            </a:pPr>
            <a:r>
              <a:t/>
            </a:r>
            <a:endParaRPr sz="1400" strike="sngStrike"/>
          </a:p>
          <a:p>
            <a:pPr indent="0" lvl="0" marL="0" rtl="0" algn="l">
              <a:lnSpc>
                <a:spcPct val="100000"/>
              </a:lnSpc>
              <a:spcBef>
                <a:spcPts val="1000"/>
              </a:spcBef>
              <a:spcAft>
                <a:spcPts val="0"/>
              </a:spcAft>
              <a:buNone/>
            </a:pPr>
            <a:r>
              <a:t/>
            </a:r>
            <a:endParaRPr sz="1400" strike="sngStrike">
              <a:latin typeface="Courier New"/>
              <a:ea typeface="Courier New"/>
              <a:cs typeface="Courier New"/>
              <a:sym typeface="Courier New"/>
            </a:endParaRPr>
          </a:p>
          <a:p>
            <a:pPr indent="0" lvl="0" marL="0" rtl="0" algn="l">
              <a:spcBef>
                <a:spcPts val="1000"/>
              </a:spcBef>
              <a:spcAft>
                <a:spcPts val="1600"/>
              </a:spcAft>
              <a:buNone/>
            </a:pPr>
            <a:r>
              <a:t/>
            </a:r>
            <a:endParaRPr sz="1200">
              <a:latin typeface="Courier New"/>
              <a:ea typeface="Courier New"/>
              <a:cs typeface="Courier New"/>
              <a:sym typeface="Courier New"/>
            </a:endParaRPr>
          </a:p>
        </p:txBody>
      </p:sp>
      <p:pic>
        <p:nvPicPr>
          <p:cNvPr id="353" name="Google Shape;353;p52"/>
          <p:cNvPicPr preferRelativeResize="0"/>
          <p:nvPr/>
        </p:nvPicPr>
        <p:blipFill>
          <a:blip r:embed="rId3">
            <a:alphaModFix/>
          </a:blip>
          <a:stretch>
            <a:fillRect/>
          </a:stretch>
        </p:blipFill>
        <p:spPr>
          <a:xfrm>
            <a:off x="407425" y="1707799"/>
            <a:ext cx="3794001" cy="2925201"/>
          </a:xfrm>
          <a:prstGeom prst="rect">
            <a:avLst/>
          </a:prstGeom>
          <a:noFill/>
          <a:ln>
            <a:noFill/>
          </a:ln>
        </p:spPr>
      </p:pic>
      <p:pic>
        <p:nvPicPr>
          <p:cNvPr id="354" name="Google Shape;354;p52"/>
          <p:cNvPicPr preferRelativeResize="0"/>
          <p:nvPr/>
        </p:nvPicPr>
        <p:blipFill>
          <a:blip r:embed="rId4">
            <a:alphaModFix/>
          </a:blip>
          <a:stretch>
            <a:fillRect/>
          </a:stretch>
        </p:blipFill>
        <p:spPr>
          <a:xfrm>
            <a:off x="4926450" y="1707795"/>
            <a:ext cx="3652699" cy="2848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MapleSim Model</a:t>
            </a:r>
            <a:endParaRPr/>
          </a:p>
        </p:txBody>
      </p:sp>
      <p:sp>
        <p:nvSpPr>
          <p:cNvPr id="360" name="Google Shape;360;p53"/>
          <p:cNvSpPr txBox="1"/>
          <p:nvPr>
            <p:ph idx="1" type="body"/>
          </p:nvPr>
        </p:nvSpPr>
        <p:spPr>
          <a:xfrm>
            <a:off x="311700" y="1147225"/>
            <a:ext cx="39258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We recreated the model in MapleSim using the same geometries, masses and inertias considered for the model in Maple.</a:t>
            </a:r>
            <a:endParaRPr sz="1600"/>
          </a:p>
          <a:p>
            <a:pPr indent="0" lvl="0" marL="0" rtl="0" algn="l">
              <a:spcBef>
                <a:spcPts val="1600"/>
              </a:spcBef>
              <a:spcAft>
                <a:spcPts val="1600"/>
              </a:spcAft>
              <a:buNone/>
            </a:pPr>
            <a:r>
              <a:rPr lang="it" sz="1600"/>
              <a:t>The motion profiles imposed at the joints are the same imposed when calculating the forces and torques in the dynamic analysis.</a:t>
            </a:r>
            <a:endParaRPr sz="1600"/>
          </a:p>
        </p:txBody>
      </p:sp>
      <p:pic>
        <p:nvPicPr>
          <p:cNvPr id="361" name="Google Shape;361;p53"/>
          <p:cNvPicPr preferRelativeResize="0"/>
          <p:nvPr/>
        </p:nvPicPr>
        <p:blipFill>
          <a:blip r:embed="rId3">
            <a:alphaModFix/>
          </a:blip>
          <a:stretch>
            <a:fillRect/>
          </a:stretch>
        </p:blipFill>
        <p:spPr>
          <a:xfrm>
            <a:off x="4237500" y="1277525"/>
            <a:ext cx="4601702" cy="258845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4"/>
          <p:cNvSpPr txBox="1"/>
          <p:nvPr>
            <p:ph type="title"/>
          </p:nvPr>
        </p:nvSpPr>
        <p:spPr>
          <a:xfrm>
            <a:off x="247275" y="1557875"/>
            <a:ext cx="2666100" cy="21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MapleSim Model - </a:t>
            </a:r>
            <a:endParaRPr/>
          </a:p>
          <a:p>
            <a:pPr indent="0" lvl="0" marL="0" rtl="0" algn="l">
              <a:spcBef>
                <a:spcPts val="0"/>
              </a:spcBef>
              <a:spcAft>
                <a:spcPts val="0"/>
              </a:spcAft>
              <a:buNone/>
            </a:pPr>
            <a:r>
              <a:rPr lang="it"/>
              <a:t>Joints motion</a:t>
            </a:r>
            <a:endParaRPr/>
          </a:p>
        </p:txBody>
      </p:sp>
      <p:pic>
        <p:nvPicPr>
          <p:cNvPr id="367" name="Google Shape;367;p54"/>
          <p:cNvPicPr preferRelativeResize="0"/>
          <p:nvPr/>
        </p:nvPicPr>
        <p:blipFill>
          <a:blip r:embed="rId3">
            <a:alphaModFix/>
          </a:blip>
          <a:stretch>
            <a:fillRect/>
          </a:stretch>
        </p:blipFill>
        <p:spPr>
          <a:xfrm>
            <a:off x="3091050" y="114898"/>
            <a:ext cx="2784358" cy="2330793"/>
          </a:xfrm>
          <a:prstGeom prst="rect">
            <a:avLst/>
          </a:prstGeom>
          <a:noFill/>
          <a:ln>
            <a:noFill/>
          </a:ln>
        </p:spPr>
      </p:pic>
      <p:pic>
        <p:nvPicPr>
          <p:cNvPr id="368" name="Google Shape;368;p54"/>
          <p:cNvPicPr preferRelativeResize="0"/>
          <p:nvPr/>
        </p:nvPicPr>
        <p:blipFill>
          <a:blip r:embed="rId4">
            <a:alphaModFix/>
          </a:blip>
          <a:stretch>
            <a:fillRect/>
          </a:stretch>
        </p:blipFill>
        <p:spPr>
          <a:xfrm>
            <a:off x="3179825" y="2516285"/>
            <a:ext cx="2784358" cy="2330764"/>
          </a:xfrm>
          <a:prstGeom prst="rect">
            <a:avLst/>
          </a:prstGeom>
          <a:noFill/>
          <a:ln>
            <a:noFill/>
          </a:ln>
        </p:spPr>
      </p:pic>
      <p:pic>
        <p:nvPicPr>
          <p:cNvPr id="369" name="Google Shape;369;p54"/>
          <p:cNvPicPr preferRelativeResize="0"/>
          <p:nvPr/>
        </p:nvPicPr>
        <p:blipFill>
          <a:blip r:embed="rId5">
            <a:alphaModFix/>
          </a:blip>
          <a:stretch>
            <a:fillRect/>
          </a:stretch>
        </p:blipFill>
        <p:spPr>
          <a:xfrm>
            <a:off x="6139592" y="185502"/>
            <a:ext cx="2784358" cy="2330764"/>
          </a:xfrm>
          <a:prstGeom prst="rect">
            <a:avLst/>
          </a:prstGeom>
          <a:noFill/>
          <a:ln>
            <a:noFill/>
          </a:ln>
        </p:spPr>
      </p:pic>
      <p:pic>
        <p:nvPicPr>
          <p:cNvPr id="370" name="Google Shape;370;p54"/>
          <p:cNvPicPr preferRelativeResize="0"/>
          <p:nvPr/>
        </p:nvPicPr>
        <p:blipFill>
          <a:blip r:embed="rId6">
            <a:alphaModFix/>
          </a:blip>
          <a:stretch>
            <a:fillRect/>
          </a:stretch>
        </p:blipFill>
        <p:spPr>
          <a:xfrm>
            <a:off x="6139592" y="2516278"/>
            <a:ext cx="2784358" cy="23307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Desired</a:t>
            </a:r>
            <a:r>
              <a:rPr lang="it"/>
              <a:t> position plots</a:t>
            </a:r>
            <a:endParaRPr/>
          </a:p>
        </p:txBody>
      </p:sp>
      <p:pic>
        <p:nvPicPr>
          <p:cNvPr id="376" name="Google Shape;376;p55"/>
          <p:cNvPicPr preferRelativeResize="0"/>
          <p:nvPr/>
        </p:nvPicPr>
        <p:blipFill>
          <a:blip r:embed="rId3">
            <a:alphaModFix/>
          </a:blip>
          <a:stretch>
            <a:fillRect/>
          </a:stretch>
        </p:blipFill>
        <p:spPr>
          <a:xfrm>
            <a:off x="152400" y="1299625"/>
            <a:ext cx="8839199" cy="329516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MapleSim Model - position plots</a:t>
            </a:r>
            <a:endParaRPr/>
          </a:p>
        </p:txBody>
      </p:sp>
      <p:pic>
        <p:nvPicPr>
          <p:cNvPr id="382" name="Google Shape;382;p56"/>
          <p:cNvPicPr preferRelativeResize="0"/>
          <p:nvPr/>
        </p:nvPicPr>
        <p:blipFill>
          <a:blip r:embed="rId3">
            <a:alphaModFix/>
          </a:blip>
          <a:stretch>
            <a:fillRect/>
          </a:stretch>
        </p:blipFill>
        <p:spPr>
          <a:xfrm>
            <a:off x="152400" y="1299625"/>
            <a:ext cx="8839201" cy="352159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Desired</a:t>
            </a:r>
            <a:r>
              <a:rPr lang="it"/>
              <a:t> velocity plots</a:t>
            </a:r>
            <a:endParaRPr/>
          </a:p>
        </p:txBody>
      </p:sp>
      <p:pic>
        <p:nvPicPr>
          <p:cNvPr id="388" name="Google Shape;388;p57"/>
          <p:cNvPicPr preferRelativeResize="0"/>
          <p:nvPr/>
        </p:nvPicPr>
        <p:blipFill>
          <a:blip r:embed="rId3">
            <a:alphaModFix/>
          </a:blip>
          <a:stretch>
            <a:fillRect/>
          </a:stretch>
        </p:blipFill>
        <p:spPr>
          <a:xfrm>
            <a:off x="152400" y="1299625"/>
            <a:ext cx="8839199" cy="36741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MapleSim Model - velocity plots</a:t>
            </a:r>
            <a:endParaRPr/>
          </a:p>
        </p:txBody>
      </p:sp>
      <p:pic>
        <p:nvPicPr>
          <p:cNvPr id="394" name="Google Shape;394;p58"/>
          <p:cNvPicPr preferRelativeResize="0"/>
          <p:nvPr/>
        </p:nvPicPr>
        <p:blipFill>
          <a:blip r:embed="rId3">
            <a:alphaModFix/>
          </a:blip>
          <a:stretch>
            <a:fillRect/>
          </a:stretch>
        </p:blipFill>
        <p:spPr>
          <a:xfrm>
            <a:off x="194250" y="1147225"/>
            <a:ext cx="8638052" cy="3691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Desired</a:t>
            </a:r>
            <a:r>
              <a:rPr lang="it"/>
              <a:t> acceleration plots</a:t>
            </a:r>
            <a:endParaRPr/>
          </a:p>
        </p:txBody>
      </p:sp>
      <p:pic>
        <p:nvPicPr>
          <p:cNvPr id="400" name="Google Shape;400;p59"/>
          <p:cNvPicPr preferRelativeResize="0"/>
          <p:nvPr/>
        </p:nvPicPr>
        <p:blipFill>
          <a:blip r:embed="rId3">
            <a:alphaModFix/>
          </a:blip>
          <a:stretch>
            <a:fillRect/>
          </a:stretch>
        </p:blipFill>
        <p:spPr>
          <a:xfrm>
            <a:off x="152400" y="1299625"/>
            <a:ext cx="8839199" cy="24898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MapleSim Model - acceleration plots</a:t>
            </a:r>
            <a:endParaRPr/>
          </a:p>
        </p:txBody>
      </p:sp>
      <p:pic>
        <p:nvPicPr>
          <p:cNvPr id="406" name="Google Shape;406;p60"/>
          <p:cNvPicPr preferRelativeResize="0"/>
          <p:nvPr/>
        </p:nvPicPr>
        <p:blipFill>
          <a:blip r:embed="rId3">
            <a:alphaModFix/>
          </a:blip>
          <a:stretch>
            <a:fillRect/>
          </a:stretch>
        </p:blipFill>
        <p:spPr>
          <a:xfrm>
            <a:off x="152400" y="1299625"/>
            <a:ext cx="8839198" cy="357139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Desired</a:t>
            </a:r>
            <a:r>
              <a:rPr lang="it"/>
              <a:t> acceleration plots</a:t>
            </a:r>
            <a:endParaRPr/>
          </a:p>
        </p:txBody>
      </p:sp>
      <p:pic>
        <p:nvPicPr>
          <p:cNvPr id="412" name="Google Shape;412;p61"/>
          <p:cNvPicPr preferRelativeResize="0"/>
          <p:nvPr/>
        </p:nvPicPr>
        <p:blipFill>
          <a:blip r:embed="rId3">
            <a:alphaModFix/>
          </a:blip>
          <a:stretch>
            <a:fillRect/>
          </a:stretch>
        </p:blipFill>
        <p:spPr>
          <a:xfrm>
            <a:off x="152400" y="1299625"/>
            <a:ext cx="8839200" cy="3143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559876" y="12"/>
            <a:ext cx="8024251" cy="5060826"/>
          </a:xfrm>
          <a:prstGeom prst="rect">
            <a:avLst/>
          </a:prstGeom>
          <a:noFill/>
          <a:ln>
            <a:noFill/>
          </a:ln>
        </p:spPr>
      </p:pic>
      <p:sp>
        <p:nvSpPr>
          <p:cNvPr id="89" name="Google Shape;89;p17"/>
          <p:cNvSpPr txBox="1"/>
          <p:nvPr>
            <p:ph type="title"/>
          </p:nvPr>
        </p:nvSpPr>
        <p:spPr>
          <a:xfrm>
            <a:off x="311700" y="3256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400"/>
              <a:t>Model for reference</a:t>
            </a:r>
            <a:endParaRPr sz="4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MapleSim Model - acceleration plots</a:t>
            </a:r>
            <a:endParaRPr/>
          </a:p>
        </p:txBody>
      </p:sp>
      <p:pic>
        <p:nvPicPr>
          <p:cNvPr id="418" name="Google Shape;418;p62"/>
          <p:cNvPicPr preferRelativeResize="0"/>
          <p:nvPr/>
        </p:nvPicPr>
        <p:blipFill>
          <a:blip r:embed="rId3">
            <a:alphaModFix/>
          </a:blip>
          <a:stretch>
            <a:fillRect/>
          </a:stretch>
        </p:blipFill>
        <p:spPr>
          <a:xfrm>
            <a:off x="152400" y="1299625"/>
            <a:ext cx="8839198" cy="357139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MapleSim Model - DAE</a:t>
            </a:r>
            <a:endParaRPr/>
          </a:p>
        </p:txBody>
      </p:sp>
      <p:sp>
        <p:nvSpPr>
          <p:cNvPr id="424" name="Google Shape;424;p63"/>
          <p:cNvSpPr txBox="1"/>
          <p:nvPr>
            <p:ph idx="1" type="body"/>
          </p:nvPr>
        </p:nvSpPr>
        <p:spPr>
          <a:xfrm>
            <a:off x="1007488" y="1147225"/>
            <a:ext cx="1661700" cy="54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600"/>
              <a:t>Gravity on Y</a:t>
            </a:r>
            <a:endParaRPr sz="1600"/>
          </a:p>
        </p:txBody>
      </p:sp>
      <p:pic>
        <p:nvPicPr>
          <p:cNvPr id="425" name="Google Shape;425;p63"/>
          <p:cNvPicPr preferRelativeResize="0"/>
          <p:nvPr/>
        </p:nvPicPr>
        <p:blipFill>
          <a:blip r:embed="rId3">
            <a:alphaModFix/>
          </a:blip>
          <a:stretch>
            <a:fillRect/>
          </a:stretch>
        </p:blipFill>
        <p:spPr>
          <a:xfrm>
            <a:off x="3937981" y="2496975"/>
            <a:ext cx="4591668" cy="541500"/>
          </a:xfrm>
          <a:prstGeom prst="rect">
            <a:avLst/>
          </a:prstGeom>
          <a:noFill/>
          <a:ln>
            <a:noFill/>
          </a:ln>
        </p:spPr>
      </p:pic>
      <p:sp>
        <p:nvSpPr>
          <p:cNvPr id="426" name="Google Shape;426;p63"/>
          <p:cNvSpPr txBox="1"/>
          <p:nvPr>
            <p:ph idx="1" type="body"/>
          </p:nvPr>
        </p:nvSpPr>
        <p:spPr>
          <a:xfrm>
            <a:off x="3937975" y="1147225"/>
            <a:ext cx="45918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it" sz="1600"/>
              <a:t>Gravity on Z</a:t>
            </a:r>
            <a:endParaRPr sz="1600"/>
          </a:p>
        </p:txBody>
      </p:sp>
      <p:pic>
        <p:nvPicPr>
          <p:cNvPr id="427" name="Google Shape;427;p63"/>
          <p:cNvPicPr preferRelativeResize="0"/>
          <p:nvPr/>
        </p:nvPicPr>
        <p:blipFill>
          <a:blip r:embed="rId4">
            <a:alphaModFix/>
          </a:blip>
          <a:stretch>
            <a:fillRect/>
          </a:stretch>
        </p:blipFill>
        <p:spPr>
          <a:xfrm>
            <a:off x="263350" y="1484500"/>
            <a:ext cx="3149975" cy="3149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Limits and problems</a:t>
            </a:r>
            <a:endParaRPr/>
          </a:p>
        </p:txBody>
      </p:sp>
      <p:sp>
        <p:nvSpPr>
          <p:cNvPr id="433" name="Google Shape;433;p64"/>
          <p:cNvSpPr txBox="1"/>
          <p:nvPr>
            <p:ph idx="1" type="body"/>
          </p:nvPr>
        </p:nvSpPr>
        <p:spPr>
          <a:xfrm>
            <a:off x="311700" y="1147225"/>
            <a:ext cx="8520600" cy="3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Limits of our simulation:</a:t>
            </a:r>
            <a:endParaRPr sz="1600"/>
          </a:p>
          <a:p>
            <a:pPr indent="-330200" lvl="0" marL="457200" rtl="0" algn="l">
              <a:spcBef>
                <a:spcPts val="0"/>
              </a:spcBef>
              <a:spcAft>
                <a:spcPts val="0"/>
              </a:spcAft>
              <a:buSzPts val="1600"/>
              <a:buChar char="●"/>
            </a:pPr>
            <a:r>
              <a:rPr lang="it" sz="1600"/>
              <a:t>The masses are considered as concentrated in the center of mass, </a:t>
            </a:r>
            <a:br>
              <a:rPr lang="it" sz="1600"/>
            </a:br>
            <a:r>
              <a:rPr lang="it" sz="1600"/>
              <a:t>and consequently also the inertias are simplified</a:t>
            </a:r>
            <a:endParaRPr sz="1600"/>
          </a:p>
          <a:p>
            <a:pPr indent="-330200" lvl="0" marL="457200" rtl="0" algn="l">
              <a:spcBef>
                <a:spcPts val="0"/>
              </a:spcBef>
              <a:spcAft>
                <a:spcPts val="0"/>
              </a:spcAft>
              <a:buSzPts val="1600"/>
              <a:buChar char="●"/>
            </a:pPr>
            <a:r>
              <a:rPr lang="it" sz="1600"/>
              <a:t>We did not consider friction in our model</a:t>
            </a:r>
            <a:endParaRPr sz="1600"/>
          </a:p>
          <a:p>
            <a:pPr indent="-330200" lvl="0" marL="457200" rtl="0" algn="l">
              <a:spcBef>
                <a:spcPts val="0"/>
              </a:spcBef>
              <a:spcAft>
                <a:spcPts val="0"/>
              </a:spcAft>
              <a:buSzPts val="1600"/>
              <a:buChar char="●"/>
            </a:pPr>
            <a:r>
              <a:rPr lang="it" sz="1600"/>
              <a:t>We just considered 1 arm and 1 seat</a:t>
            </a:r>
            <a:endParaRPr sz="1600"/>
          </a:p>
          <a:p>
            <a:pPr indent="0" lvl="0" marL="0" rtl="0" algn="l">
              <a:spcBef>
                <a:spcPts val="1600"/>
              </a:spcBef>
              <a:spcAft>
                <a:spcPts val="0"/>
              </a:spcAft>
              <a:buNone/>
            </a:pPr>
            <a:r>
              <a:rPr lang="it" sz="1600"/>
              <a:t>Problems we have:</a:t>
            </a:r>
            <a:endParaRPr sz="1600"/>
          </a:p>
          <a:p>
            <a:pPr indent="-330200" lvl="0" marL="457200" rtl="0" algn="l">
              <a:spcBef>
                <a:spcPts val="0"/>
              </a:spcBef>
              <a:spcAft>
                <a:spcPts val="0"/>
              </a:spcAft>
              <a:buSzPts val="1600"/>
              <a:buChar char="●"/>
            </a:pPr>
            <a:r>
              <a:rPr lang="it" sz="1600"/>
              <a:t>The results of the inverse dynamic diverge from the profile we expected</a:t>
            </a:r>
            <a:endParaRPr sz="1600"/>
          </a:p>
          <a:p>
            <a:pPr indent="-330200" lvl="0" marL="457200" rtl="0" algn="l">
              <a:spcBef>
                <a:spcPts val="0"/>
              </a:spcBef>
              <a:spcAft>
                <a:spcPts val="0"/>
              </a:spcAft>
              <a:buSzPts val="1600"/>
              <a:buChar char="●"/>
            </a:pPr>
            <a:r>
              <a:rPr lang="it" sz="1600"/>
              <a:t>We did not manage to solve the DAEs exported from the MapleSim model </a:t>
            </a:r>
            <a:br>
              <a:rPr lang="it" sz="1600"/>
            </a:br>
            <a:r>
              <a:rPr lang="it" sz="1600"/>
              <a:t>(with the correct gravity configuration)</a:t>
            </a:r>
            <a:endParaRPr sz="1600"/>
          </a:p>
          <a:p>
            <a:pPr indent="-330200" lvl="0" marL="457200" rtl="0" algn="l">
              <a:spcBef>
                <a:spcPts val="0"/>
              </a:spcBef>
              <a:spcAft>
                <a:spcPts val="0"/>
              </a:spcAft>
              <a:buSzPts val="1600"/>
              <a:buChar char="●"/>
            </a:pPr>
            <a:r>
              <a:rPr lang="it" sz="1600"/>
              <a:t>Matlab solution obtained using the motor profiles of the joints even if we get similar </a:t>
            </a:r>
            <a:r>
              <a:rPr lang="it" sz="1600"/>
              <a:t>results</a:t>
            </a:r>
            <a:r>
              <a:rPr lang="it" sz="1600"/>
              <a:t> for both methods (projection and Baumgarte)</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5"/>
          <p:cNvSpPr txBox="1"/>
          <p:nvPr>
            <p:ph type="title"/>
          </p:nvPr>
        </p:nvSpPr>
        <p:spPr>
          <a:xfrm>
            <a:off x="311700" y="33954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Thank you</a:t>
            </a:r>
            <a:endParaRPr/>
          </a:p>
        </p:txBody>
      </p:sp>
      <p:sp>
        <p:nvSpPr>
          <p:cNvPr id="439" name="Google Shape;439;p65"/>
          <p:cNvSpPr txBox="1"/>
          <p:nvPr>
            <p:ph idx="1" type="body"/>
          </p:nvPr>
        </p:nvSpPr>
        <p:spPr>
          <a:xfrm>
            <a:off x="311700" y="4333050"/>
            <a:ext cx="8520600" cy="56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it"/>
              <a:t>All the code is available at </a:t>
            </a:r>
            <a:r>
              <a:rPr lang="it" sz="1400" u="sng">
                <a:solidFill>
                  <a:schemeClr val="hlink"/>
                </a:solidFill>
                <a:latin typeface="Arial"/>
                <a:ea typeface="Arial"/>
                <a:cs typeface="Arial"/>
                <a:sym typeface="Arial"/>
                <a:hlinkClick r:id="rId3"/>
              </a:rPr>
              <a:t>https://github.com/MesSem/Modeling2020</a:t>
            </a:r>
            <a:endParaRPr sz="1400"/>
          </a:p>
        </p:txBody>
      </p:sp>
      <p:pic>
        <p:nvPicPr>
          <p:cNvPr id="440" name="Google Shape;440;p65"/>
          <p:cNvPicPr preferRelativeResize="0"/>
          <p:nvPr/>
        </p:nvPicPr>
        <p:blipFill>
          <a:blip r:embed="rId4">
            <a:alphaModFix/>
          </a:blip>
          <a:stretch>
            <a:fillRect/>
          </a:stretch>
        </p:blipFill>
        <p:spPr>
          <a:xfrm>
            <a:off x="2403138" y="238025"/>
            <a:ext cx="4337718" cy="3090624"/>
          </a:xfrm>
          <a:prstGeom prst="rect">
            <a:avLst/>
          </a:prstGeom>
          <a:noFill/>
          <a:ln>
            <a:noFill/>
          </a:ln>
        </p:spPr>
      </p:pic>
      <p:sp>
        <p:nvSpPr>
          <p:cNvPr id="441" name="Google Shape;441;p65"/>
          <p:cNvSpPr txBox="1"/>
          <p:nvPr/>
        </p:nvSpPr>
        <p:spPr>
          <a:xfrm>
            <a:off x="-1517625" y="4728700"/>
            <a:ext cx="14187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100" u="sng">
                <a:solidFill>
                  <a:srgbClr val="FFFFFF"/>
                </a:solidFill>
                <a:hlinkClick r:id="rId5"/>
              </a:rPr>
              <a:t>We Did It Song</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nvSpPr>
        <p:spPr>
          <a:xfrm>
            <a:off x="311700" y="232275"/>
            <a:ext cx="85206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4400">
                <a:latin typeface="Economica"/>
                <a:ea typeface="Economica"/>
                <a:cs typeface="Economica"/>
                <a:sym typeface="Economica"/>
              </a:rPr>
              <a:t>Objectives</a:t>
            </a:r>
            <a:endParaRPr sz="4400">
              <a:solidFill>
                <a:srgbClr val="000000"/>
              </a:solidFill>
              <a:latin typeface="Economica"/>
              <a:ea typeface="Economica"/>
              <a:cs typeface="Economica"/>
              <a:sym typeface="Economica"/>
            </a:endParaRPr>
          </a:p>
        </p:txBody>
      </p:sp>
      <p:graphicFrame>
        <p:nvGraphicFramePr>
          <p:cNvPr id="95" name="Google Shape;95;p18"/>
          <p:cNvGraphicFramePr/>
          <p:nvPr/>
        </p:nvGraphicFramePr>
        <p:xfrm>
          <a:off x="374450" y="1189050"/>
          <a:ext cx="3000000" cy="3000000"/>
        </p:xfrm>
        <a:graphic>
          <a:graphicData uri="http://schemas.openxmlformats.org/drawingml/2006/table">
            <a:tbl>
              <a:tblPr>
                <a:noFill/>
                <a:tableStyleId>{8E4AAF6B-3985-4535-8D2D-E8B4B1CFF633}</a:tableStyleId>
              </a:tblPr>
              <a:tblGrid>
                <a:gridCol w="2815875"/>
                <a:gridCol w="2462325"/>
                <a:gridCol w="2180350"/>
                <a:gridCol w="936550"/>
              </a:tblGrid>
              <a:tr h="567025">
                <a:tc>
                  <a:txBody>
                    <a:bodyPr/>
                    <a:lstStyle/>
                    <a:p>
                      <a:pPr indent="0" lvl="0" marL="0" rtl="0" algn="ctr">
                        <a:spcBef>
                          <a:spcPts val="0"/>
                        </a:spcBef>
                        <a:spcAft>
                          <a:spcPts val="0"/>
                        </a:spcAft>
                        <a:buNone/>
                      </a:pPr>
                      <a:r>
                        <a:rPr b="1" lang="it">
                          <a:latin typeface="Open Sans"/>
                          <a:ea typeface="Open Sans"/>
                          <a:cs typeface="Open Sans"/>
                          <a:sym typeface="Open Sans"/>
                        </a:rPr>
                        <a:t>System Requirement</a:t>
                      </a:r>
                      <a:endParaRPr b="1">
                        <a:latin typeface="Open Sans"/>
                        <a:ea typeface="Open Sans"/>
                        <a:cs typeface="Open Sans"/>
                        <a:sym typeface="Open Sans"/>
                      </a:endParaRPr>
                    </a:p>
                  </a:txBody>
                  <a:tcPr marT="91425" marB="91425" marR="91425" marL="91425" anchor="ctr">
                    <a:solidFill>
                      <a:srgbClr val="CCA677">
                        <a:alpha val="72130"/>
                      </a:srgbClr>
                    </a:solidFill>
                  </a:tcPr>
                </a:tc>
                <a:tc>
                  <a:txBody>
                    <a:bodyPr/>
                    <a:lstStyle/>
                    <a:p>
                      <a:pPr indent="0" lvl="0" marL="0" rtl="0" algn="ctr">
                        <a:spcBef>
                          <a:spcPts val="0"/>
                        </a:spcBef>
                        <a:spcAft>
                          <a:spcPts val="0"/>
                        </a:spcAft>
                        <a:buNone/>
                      </a:pPr>
                      <a:r>
                        <a:rPr b="1" lang="it">
                          <a:latin typeface="Open Sans"/>
                          <a:ea typeface="Open Sans"/>
                          <a:cs typeface="Open Sans"/>
                          <a:sym typeface="Open Sans"/>
                        </a:rPr>
                        <a:t>Engineer specification</a:t>
                      </a:r>
                      <a:endParaRPr b="1">
                        <a:latin typeface="Open Sans"/>
                        <a:ea typeface="Open Sans"/>
                        <a:cs typeface="Open Sans"/>
                        <a:sym typeface="Open Sans"/>
                      </a:endParaRPr>
                    </a:p>
                  </a:txBody>
                  <a:tcPr marT="91425" marB="91425" marR="91425" marL="91425" anchor="ctr">
                    <a:solidFill>
                      <a:srgbClr val="CCA677">
                        <a:alpha val="72130"/>
                      </a:srgbClr>
                    </a:solidFill>
                  </a:tcPr>
                </a:tc>
                <a:tc>
                  <a:txBody>
                    <a:bodyPr/>
                    <a:lstStyle/>
                    <a:p>
                      <a:pPr indent="0" lvl="0" marL="0" rtl="0" algn="ctr">
                        <a:spcBef>
                          <a:spcPts val="0"/>
                        </a:spcBef>
                        <a:spcAft>
                          <a:spcPts val="0"/>
                        </a:spcAft>
                        <a:buNone/>
                      </a:pPr>
                      <a:r>
                        <a:rPr b="1" lang="it">
                          <a:latin typeface="Open Sans"/>
                          <a:ea typeface="Open Sans"/>
                          <a:cs typeface="Open Sans"/>
                          <a:sym typeface="Open Sans"/>
                        </a:rPr>
                        <a:t>Target performance</a:t>
                      </a:r>
                      <a:endParaRPr b="1">
                        <a:latin typeface="Open Sans"/>
                        <a:ea typeface="Open Sans"/>
                        <a:cs typeface="Open Sans"/>
                        <a:sym typeface="Open Sans"/>
                      </a:endParaRPr>
                    </a:p>
                  </a:txBody>
                  <a:tcPr marT="91425" marB="91425" marR="91425" marL="91425" anchor="ctr">
                    <a:solidFill>
                      <a:srgbClr val="CCA677">
                        <a:alpha val="72130"/>
                      </a:srgbClr>
                    </a:solidFill>
                  </a:tcPr>
                </a:tc>
                <a:tc>
                  <a:txBody>
                    <a:bodyPr/>
                    <a:lstStyle/>
                    <a:p>
                      <a:pPr indent="0" lvl="0" marL="0" rtl="0" algn="ctr">
                        <a:spcBef>
                          <a:spcPts val="0"/>
                        </a:spcBef>
                        <a:spcAft>
                          <a:spcPts val="0"/>
                        </a:spcAft>
                        <a:buNone/>
                      </a:pPr>
                      <a:r>
                        <a:rPr b="1" lang="it">
                          <a:latin typeface="Open Sans"/>
                          <a:ea typeface="Open Sans"/>
                          <a:cs typeface="Open Sans"/>
                          <a:sym typeface="Open Sans"/>
                        </a:rPr>
                        <a:t>Weight</a:t>
                      </a:r>
                      <a:endParaRPr b="1">
                        <a:latin typeface="Open Sans"/>
                        <a:ea typeface="Open Sans"/>
                        <a:cs typeface="Open Sans"/>
                        <a:sym typeface="Open Sans"/>
                      </a:endParaRPr>
                    </a:p>
                  </a:txBody>
                  <a:tcPr marT="91425" marB="91425" marR="91425" marL="91425" anchor="ctr">
                    <a:solidFill>
                      <a:srgbClr val="CCA677">
                        <a:alpha val="72130"/>
                      </a:srgbClr>
                    </a:solidFill>
                  </a:tcPr>
                </a:tc>
              </a:tr>
              <a:tr h="959225">
                <a:tc>
                  <a:txBody>
                    <a:bodyPr/>
                    <a:lstStyle/>
                    <a:p>
                      <a:pPr indent="0" lvl="0" marL="0" rtl="0" algn="ctr">
                        <a:spcBef>
                          <a:spcPts val="0"/>
                        </a:spcBef>
                        <a:spcAft>
                          <a:spcPts val="0"/>
                        </a:spcAft>
                        <a:buNone/>
                      </a:pPr>
                      <a:r>
                        <a:rPr b="1" lang="it">
                          <a:latin typeface="Open Sans"/>
                          <a:ea typeface="Open Sans"/>
                          <a:cs typeface="Open Sans"/>
                          <a:sym typeface="Open Sans"/>
                        </a:rPr>
                        <a:t>Safety</a:t>
                      </a:r>
                      <a:r>
                        <a:rPr lang="it">
                          <a:latin typeface="Open Sans"/>
                          <a:ea typeface="Open Sans"/>
                          <a:cs typeface="Open Sans"/>
                          <a:sym typeface="Open Sans"/>
                        </a:rPr>
                        <a:t>: </a:t>
                      </a:r>
                      <a:r>
                        <a:rPr lang="it">
                          <a:solidFill>
                            <a:schemeClr val="dk1"/>
                          </a:solidFill>
                          <a:latin typeface="Open Sans"/>
                          <a:ea typeface="Open Sans"/>
                          <a:cs typeface="Open Sans"/>
                          <a:sym typeface="Open Sans"/>
                        </a:rPr>
                        <a:t>avoid nausea, vision disruption, cardiovascular problems and give chance to brace</a:t>
                      </a:r>
                      <a:endParaRPr>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it">
                          <a:latin typeface="Open Sans"/>
                          <a:ea typeface="Open Sans"/>
                          <a:cs typeface="Open Sans"/>
                          <a:sym typeface="Open Sans"/>
                        </a:rPr>
                        <a:t>Follow the limits imposed on [Table1] </a:t>
                      </a:r>
                      <a:endParaRPr>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it">
                          <a:latin typeface="Open Sans"/>
                          <a:ea typeface="Open Sans"/>
                          <a:cs typeface="Open Sans"/>
                          <a:sym typeface="Open Sans"/>
                        </a:rPr>
                        <a:t>Acceleration below the values expressed in [Table1]</a:t>
                      </a:r>
                      <a:endParaRPr>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it">
                          <a:latin typeface="Open Sans"/>
                          <a:ea typeface="Open Sans"/>
                          <a:cs typeface="Open Sans"/>
                          <a:sym typeface="Open Sans"/>
                        </a:rPr>
                        <a:t>4</a:t>
                      </a:r>
                      <a:endParaRPr>
                        <a:latin typeface="Open Sans"/>
                        <a:ea typeface="Open Sans"/>
                        <a:cs typeface="Open Sans"/>
                        <a:sym typeface="Open Sans"/>
                      </a:endParaRPr>
                    </a:p>
                  </a:txBody>
                  <a:tcPr marT="91425" marB="91425" marR="91425" marL="91425" anchor="ctr"/>
                </a:tc>
              </a:tr>
              <a:tr h="723525">
                <a:tc>
                  <a:txBody>
                    <a:bodyPr/>
                    <a:lstStyle/>
                    <a:p>
                      <a:pPr indent="0" lvl="0" marL="0" rtl="0" algn="ctr">
                        <a:spcBef>
                          <a:spcPts val="0"/>
                        </a:spcBef>
                        <a:spcAft>
                          <a:spcPts val="0"/>
                        </a:spcAft>
                        <a:buNone/>
                      </a:pPr>
                      <a:r>
                        <a:rPr b="1" lang="it">
                          <a:latin typeface="Open Sans"/>
                          <a:ea typeface="Open Sans"/>
                          <a:cs typeface="Open Sans"/>
                          <a:sym typeface="Open Sans"/>
                        </a:rPr>
                        <a:t>Fun</a:t>
                      </a:r>
                      <a:r>
                        <a:rPr lang="it">
                          <a:latin typeface="Open Sans"/>
                          <a:ea typeface="Open Sans"/>
                          <a:cs typeface="Open Sans"/>
                          <a:sym typeface="Open Sans"/>
                        </a:rPr>
                        <a:t>: high speed, atypical physical experience and change the user perspective</a:t>
                      </a:r>
                      <a:endParaRPr>
                        <a:latin typeface="Open Sans"/>
                        <a:ea typeface="Open Sans"/>
                        <a:cs typeface="Open Sans"/>
                        <a:sym typeface="Open Sans"/>
                      </a:endParaRPr>
                    </a:p>
                  </a:txBody>
                  <a:tcPr marT="91425" marB="91425" marR="91425" marL="91425" anchor="ctr"/>
                </a:tc>
                <a:tc gridSpan="2">
                  <a:txBody>
                    <a:bodyPr/>
                    <a:lstStyle/>
                    <a:p>
                      <a:pPr indent="0" lvl="0" marL="0" rtl="0" algn="ctr">
                        <a:spcBef>
                          <a:spcPts val="0"/>
                        </a:spcBef>
                        <a:spcAft>
                          <a:spcPts val="0"/>
                        </a:spcAft>
                        <a:buNone/>
                      </a:pPr>
                      <a:r>
                        <a:rPr lang="it">
                          <a:latin typeface="Open Sans"/>
                          <a:ea typeface="Open Sans"/>
                          <a:cs typeface="Open Sans"/>
                          <a:sym typeface="Open Sans"/>
                        </a:rPr>
                        <a:t>Maximize fun function</a:t>
                      </a:r>
                      <a:endParaRPr>
                        <a:latin typeface="Open Sans"/>
                        <a:ea typeface="Open Sans"/>
                        <a:cs typeface="Open Sans"/>
                        <a:sym typeface="Open Sans"/>
                      </a:endParaRPr>
                    </a:p>
                  </a:txBody>
                  <a:tcPr marT="91425" marB="91425" marR="91425" marL="91425" anchor="ctr"/>
                </a:tc>
                <a:tc hMerge="1"/>
                <a:tc>
                  <a:txBody>
                    <a:bodyPr/>
                    <a:lstStyle/>
                    <a:p>
                      <a:pPr indent="0" lvl="0" marL="0" rtl="0" algn="ctr">
                        <a:spcBef>
                          <a:spcPts val="0"/>
                        </a:spcBef>
                        <a:spcAft>
                          <a:spcPts val="0"/>
                        </a:spcAft>
                        <a:buNone/>
                      </a:pPr>
                      <a:r>
                        <a:rPr lang="it">
                          <a:latin typeface="Open Sans"/>
                          <a:ea typeface="Open Sans"/>
                          <a:cs typeface="Open Sans"/>
                          <a:sym typeface="Open Sans"/>
                        </a:rPr>
                        <a:t>3</a:t>
                      </a:r>
                      <a:endParaRPr>
                        <a:latin typeface="Open Sans"/>
                        <a:ea typeface="Open Sans"/>
                        <a:cs typeface="Open Sans"/>
                        <a:sym typeface="Open Sans"/>
                      </a:endParaRPr>
                    </a:p>
                  </a:txBody>
                  <a:tcPr marT="91425" marB="91425" marR="91425" marL="91425" anchor="ctr"/>
                </a:tc>
              </a:tr>
              <a:tr h="525700">
                <a:tc>
                  <a:txBody>
                    <a:bodyPr/>
                    <a:lstStyle/>
                    <a:p>
                      <a:pPr indent="0" lvl="0" marL="0" rtl="0" algn="ctr">
                        <a:spcBef>
                          <a:spcPts val="0"/>
                        </a:spcBef>
                        <a:spcAft>
                          <a:spcPts val="0"/>
                        </a:spcAft>
                        <a:buNone/>
                      </a:pPr>
                      <a:r>
                        <a:rPr b="1" lang="it">
                          <a:latin typeface="Open Sans"/>
                          <a:ea typeface="Open Sans"/>
                          <a:cs typeface="Open Sans"/>
                          <a:sym typeface="Open Sans"/>
                        </a:rPr>
                        <a:t>Durability</a:t>
                      </a:r>
                      <a:endParaRPr b="1">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it">
                          <a:latin typeface="Open Sans"/>
                          <a:ea typeface="Open Sans"/>
                          <a:cs typeface="Open Sans"/>
                          <a:sym typeface="Open Sans"/>
                        </a:rPr>
                        <a:t>Diminish stress on the structure</a:t>
                      </a:r>
                      <a:endParaRPr>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it">
                          <a:latin typeface="Open Sans"/>
                          <a:ea typeface="Open Sans"/>
                          <a:cs typeface="Open Sans"/>
                          <a:sym typeface="Open Sans"/>
                        </a:rPr>
                        <a:t>Minimize jerk</a:t>
                      </a:r>
                      <a:endParaRPr>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it">
                          <a:latin typeface="Open Sans"/>
                          <a:ea typeface="Open Sans"/>
                          <a:cs typeface="Open Sans"/>
                          <a:sym typeface="Open Sans"/>
                        </a:rPr>
                        <a:t>2</a:t>
                      </a:r>
                      <a:endParaRPr>
                        <a:latin typeface="Open Sans"/>
                        <a:ea typeface="Open Sans"/>
                        <a:cs typeface="Open Sans"/>
                        <a:sym typeface="Open Sans"/>
                      </a:endParaRPr>
                    </a:p>
                  </a:txBody>
                  <a:tcPr marT="91425" marB="91425" marR="91425" marL="91425" anchor="ctr"/>
                </a:tc>
              </a:tr>
              <a:tr h="562800">
                <a:tc>
                  <a:txBody>
                    <a:bodyPr/>
                    <a:lstStyle/>
                    <a:p>
                      <a:pPr indent="0" lvl="0" marL="0" rtl="0" algn="ctr">
                        <a:spcBef>
                          <a:spcPts val="0"/>
                        </a:spcBef>
                        <a:spcAft>
                          <a:spcPts val="0"/>
                        </a:spcAft>
                        <a:buNone/>
                      </a:pPr>
                      <a:r>
                        <a:rPr b="1" lang="it">
                          <a:latin typeface="Open Sans"/>
                          <a:ea typeface="Open Sans"/>
                          <a:cs typeface="Open Sans"/>
                          <a:sym typeface="Open Sans"/>
                        </a:rPr>
                        <a:t>Occupied space</a:t>
                      </a:r>
                      <a:endParaRPr b="1">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it">
                          <a:latin typeface="Open Sans"/>
                          <a:ea typeface="Open Sans"/>
                          <a:cs typeface="Open Sans"/>
                          <a:sym typeface="Open Sans"/>
                        </a:rPr>
                        <a:t>Contained working space dimension</a:t>
                      </a:r>
                      <a:endParaRPr>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it">
                          <a:latin typeface="Open Sans"/>
                          <a:ea typeface="Open Sans"/>
                          <a:cs typeface="Open Sans"/>
                          <a:sym typeface="Open Sans"/>
                        </a:rPr>
                        <a:t>20x20m (minimize if possible)</a:t>
                      </a:r>
                      <a:endParaRPr>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it">
                          <a:latin typeface="Open Sans"/>
                          <a:ea typeface="Open Sans"/>
                          <a:cs typeface="Open Sans"/>
                          <a:sym typeface="Open Sans"/>
                        </a:rPr>
                        <a:t>1</a:t>
                      </a:r>
                      <a:endParaRPr>
                        <a:latin typeface="Open Sans"/>
                        <a:ea typeface="Open Sans"/>
                        <a:cs typeface="Open Sans"/>
                        <a:sym typeface="Open Sans"/>
                      </a:endParaRPr>
                    </a:p>
                  </a:txBody>
                  <a:tcPr marT="91425" marB="91425" marR="91425" marL="91425"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2132175" y="1124125"/>
            <a:ext cx="5297675" cy="2895250"/>
          </a:xfrm>
          <a:prstGeom prst="rect">
            <a:avLst/>
          </a:prstGeom>
          <a:noFill/>
          <a:ln>
            <a:noFill/>
          </a:ln>
        </p:spPr>
      </p:pic>
      <p:sp>
        <p:nvSpPr>
          <p:cNvPr id="101" name="Google Shape;101;p19"/>
          <p:cNvSpPr txBox="1"/>
          <p:nvPr/>
        </p:nvSpPr>
        <p:spPr>
          <a:xfrm>
            <a:off x="2132175" y="4019375"/>
            <a:ext cx="7407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595959"/>
                </a:solidFill>
              </a:rPr>
              <a:t>[Table1]Eager, David, Ann-Marie Pendrill, and Nina Reistad. </a:t>
            </a:r>
            <a:endParaRPr sz="1200">
              <a:solidFill>
                <a:srgbClr val="595959"/>
              </a:solidFill>
            </a:endParaRPr>
          </a:p>
          <a:p>
            <a:pPr indent="0" lvl="0" marL="0" rtl="0" algn="l">
              <a:spcBef>
                <a:spcPts val="0"/>
              </a:spcBef>
              <a:spcAft>
                <a:spcPts val="0"/>
              </a:spcAft>
              <a:buNone/>
            </a:pPr>
            <a:r>
              <a:rPr lang="it" sz="1200">
                <a:solidFill>
                  <a:srgbClr val="595959"/>
                </a:solidFill>
              </a:rPr>
              <a:t>"Beyond velocity and acceleration: jerk, snap and higher derivatives." </a:t>
            </a:r>
            <a:endParaRPr sz="1200">
              <a:solidFill>
                <a:srgbClr val="595959"/>
              </a:solidFill>
            </a:endParaRPr>
          </a:p>
          <a:p>
            <a:pPr indent="0" lvl="0" marL="0" rtl="0" algn="l">
              <a:spcBef>
                <a:spcPts val="0"/>
              </a:spcBef>
              <a:spcAft>
                <a:spcPts val="0"/>
              </a:spcAft>
              <a:buNone/>
            </a:pPr>
            <a:r>
              <a:rPr i="1" lang="it" sz="1200">
                <a:solidFill>
                  <a:srgbClr val="595959"/>
                </a:solidFill>
              </a:rPr>
              <a:t>European Journal of Physics</a:t>
            </a:r>
            <a:r>
              <a:rPr lang="it" sz="1200">
                <a:solidFill>
                  <a:srgbClr val="595959"/>
                </a:solidFill>
              </a:rPr>
              <a:t> 37.6 (2016): 065008</a:t>
            </a:r>
            <a:endParaRPr/>
          </a:p>
        </p:txBody>
      </p:sp>
      <p:sp>
        <p:nvSpPr>
          <p:cNvPr id="102" name="Google Shape;102;p19"/>
          <p:cNvSpPr txBox="1"/>
          <p:nvPr>
            <p:ph type="title"/>
          </p:nvPr>
        </p:nvSpPr>
        <p:spPr>
          <a:xfrm>
            <a:off x="311700" y="315925"/>
            <a:ext cx="84858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4400"/>
              <a:t>Ranges of admissible accelerations</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ctrTitle"/>
          </p:nvPr>
        </p:nvSpPr>
        <p:spPr>
          <a:xfrm>
            <a:off x="3007950" y="18031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latin typeface="Lobster"/>
                <a:ea typeface="Lobster"/>
                <a:cs typeface="Lobster"/>
                <a:sym typeface="Lobster"/>
              </a:rPr>
              <a:t>Kinematic analysis</a:t>
            </a:r>
            <a:endParaRPr>
              <a:latin typeface="Lobster"/>
              <a:ea typeface="Lobster"/>
              <a:cs typeface="Lobster"/>
              <a:sym typeface="Lobs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nvSpPr>
        <p:spPr>
          <a:xfrm>
            <a:off x="311700" y="315925"/>
            <a:ext cx="85206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4400">
                <a:latin typeface="Economica"/>
                <a:ea typeface="Economica"/>
                <a:cs typeface="Economica"/>
                <a:sym typeface="Economica"/>
              </a:rPr>
              <a:t>Recursive Approach</a:t>
            </a:r>
            <a:endParaRPr sz="4400">
              <a:solidFill>
                <a:srgbClr val="000000"/>
              </a:solidFill>
              <a:latin typeface="Economica"/>
              <a:ea typeface="Economica"/>
              <a:cs typeface="Economica"/>
              <a:sym typeface="Economica"/>
            </a:endParaRPr>
          </a:p>
        </p:txBody>
      </p:sp>
      <p:sp>
        <p:nvSpPr>
          <p:cNvPr id="113" name="Google Shape;113;p21"/>
          <p:cNvSpPr txBox="1"/>
          <p:nvPr/>
        </p:nvSpPr>
        <p:spPr>
          <a:xfrm>
            <a:off x="311700" y="1310275"/>
            <a:ext cx="4260300" cy="35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600">
                <a:solidFill>
                  <a:schemeClr val="dk1"/>
                </a:solidFill>
                <a:latin typeface="Open Sans"/>
                <a:ea typeface="Open Sans"/>
                <a:cs typeface="Open Sans"/>
                <a:sym typeface="Open Sans"/>
              </a:rPr>
              <a:t>We defined the body reference frames in recursive formulation. </a:t>
            </a:r>
            <a:endParaRPr sz="16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None/>
            </a:pPr>
            <a:r>
              <a:rPr lang="it" sz="1600">
                <a:solidFill>
                  <a:schemeClr val="dk1"/>
                </a:solidFill>
                <a:latin typeface="Open Sans"/>
                <a:ea typeface="Open Sans"/>
                <a:cs typeface="Open Sans"/>
                <a:sym typeface="Open Sans"/>
              </a:rPr>
              <a:t>Since there is a loop in the system, we added two constraint equations, derived from the overlapping of the origin of two reference frames.</a:t>
            </a:r>
            <a:endParaRPr sz="16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None/>
            </a:pPr>
            <a:r>
              <a:rPr lang="it" sz="1600">
                <a:solidFill>
                  <a:schemeClr val="dk1"/>
                </a:solidFill>
                <a:latin typeface="Open Sans"/>
                <a:ea typeface="Open Sans"/>
                <a:cs typeface="Open Sans"/>
                <a:sym typeface="Open Sans"/>
              </a:rPr>
              <a:t>We then used rehonomous constraints in the </a:t>
            </a:r>
            <a:r>
              <a:rPr lang="it" sz="1600">
                <a:solidFill>
                  <a:schemeClr val="dk1"/>
                </a:solidFill>
                <a:latin typeface="Open Sans"/>
                <a:ea typeface="Open Sans"/>
                <a:cs typeface="Open Sans"/>
                <a:sym typeface="Open Sans"/>
              </a:rPr>
              <a:t>kinematic</a:t>
            </a:r>
            <a:r>
              <a:rPr lang="it" sz="1600">
                <a:solidFill>
                  <a:schemeClr val="dk1"/>
                </a:solidFill>
                <a:latin typeface="Open Sans"/>
                <a:ea typeface="Open Sans"/>
                <a:cs typeface="Open Sans"/>
                <a:sym typeface="Open Sans"/>
              </a:rPr>
              <a:t> analysis, leaving time as the only independent variable.</a:t>
            </a:r>
            <a:endParaRPr sz="1600">
              <a:solidFill>
                <a:schemeClr val="dk1"/>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600">
              <a:solidFill>
                <a:schemeClr val="dk1"/>
              </a:solidFill>
              <a:latin typeface="Open Sans"/>
              <a:ea typeface="Open Sans"/>
              <a:cs typeface="Open Sans"/>
              <a:sym typeface="Open Sans"/>
            </a:endParaRPr>
          </a:p>
        </p:txBody>
      </p:sp>
      <p:pic>
        <p:nvPicPr>
          <p:cNvPr id="114" name="Google Shape;114;p21"/>
          <p:cNvPicPr preferRelativeResize="0"/>
          <p:nvPr/>
        </p:nvPicPr>
        <p:blipFill>
          <a:blip r:embed="rId3">
            <a:alphaModFix/>
          </a:blip>
          <a:stretch>
            <a:fillRect/>
          </a:stretch>
        </p:blipFill>
        <p:spPr>
          <a:xfrm>
            <a:off x="4624150" y="662500"/>
            <a:ext cx="4208150" cy="38185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